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4"/>
  </p:notesMasterIdLst>
  <p:sldIdLst>
    <p:sldId id="293" r:id="rId3"/>
    <p:sldId id="257" r:id="rId4"/>
    <p:sldId id="343" r:id="rId5"/>
    <p:sldId id="429" r:id="rId6"/>
    <p:sldId id="430" r:id="rId7"/>
    <p:sldId id="450" r:id="rId8"/>
    <p:sldId id="451" r:id="rId9"/>
    <p:sldId id="455" r:id="rId10"/>
    <p:sldId id="452" r:id="rId11"/>
    <p:sldId id="456" r:id="rId12"/>
    <p:sldId id="457" r:id="rId13"/>
    <p:sldId id="448" r:id="rId14"/>
    <p:sldId id="454" r:id="rId15"/>
    <p:sldId id="453" r:id="rId16"/>
    <p:sldId id="386" r:id="rId17"/>
    <p:sldId id="449" r:id="rId18"/>
    <p:sldId id="447" r:id="rId19"/>
    <p:sldId id="403" r:id="rId20"/>
    <p:sldId id="379" r:id="rId21"/>
    <p:sldId id="437" r:id="rId22"/>
    <p:sldId id="438" r:id="rId23"/>
    <p:sldId id="439" r:id="rId24"/>
    <p:sldId id="440" r:id="rId25"/>
    <p:sldId id="441" r:id="rId26"/>
    <p:sldId id="435" r:id="rId27"/>
    <p:sldId id="443" r:id="rId28"/>
    <p:sldId id="444" r:id="rId29"/>
    <p:sldId id="442" r:id="rId30"/>
    <p:sldId id="436" r:id="rId31"/>
    <p:sldId id="434" r:id="rId32"/>
    <p:sldId id="445" r:id="rId33"/>
    <p:sldId id="446" r:id="rId34"/>
    <p:sldId id="431" r:id="rId35"/>
    <p:sldId id="432" r:id="rId36"/>
    <p:sldId id="433" r:id="rId37"/>
    <p:sldId id="458" r:id="rId38"/>
    <p:sldId id="412" r:id="rId39"/>
    <p:sldId id="410" r:id="rId40"/>
    <p:sldId id="415" r:id="rId41"/>
    <p:sldId id="416" r:id="rId42"/>
    <p:sldId id="404" r:id="rId43"/>
    <p:sldId id="427" r:id="rId44"/>
    <p:sldId id="426" r:id="rId45"/>
    <p:sldId id="425" r:id="rId46"/>
    <p:sldId id="414" r:id="rId47"/>
    <p:sldId id="417" r:id="rId48"/>
    <p:sldId id="326" r:id="rId49"/>
    <p:sldId id="422" r:id="rId50"/>
    <p:sldId id="428" r:id="rId51"/>
    <p:sldId id="421" r:id="rId52"/>
    <p:sldId id="42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9"/>
    <p:restoredTop sz="65986"/>
  </p:normalViewPr>
  <p:slideViewPr>
    <p:cSldViewPr snapToGrid="0" snapToObjects="1">
      <p:cViewPr varScale="1">
        <p:scale>
          <a:sx n="82" d="100"/>
          <a:sy n="82" d="100"/>
        </p:scale>
        <p:origin x="12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2" Type="http://schemas.openxmlformats.org/officeDocument/2006/relationships/hyperlink" Target="https://www.robinwieruch.de/firebase-tutorial" TargetMode="External"/><Relationship Id="rId1" Type="http://schemas.openxmlformats.org/officeDocument/2006/relationships/hyperlink" Target="https://firebase.google.com/"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2" Type="http://schemas.openxmlformats.org/officeDocument/2006/relationships/hyperlink" Target="https://firebase.google.com/" TargetMode="External"/><Relationship Id="rId1" Type="http://schemas.openxmlformats.org/officeDocument/2006/relationships/hyperlink" Target="https://www.robinwieruch.de/firebase-tutorial"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B483A4-5992-44A2-973C-69E1B91FD0CA}" type="doc">
      <dgm:prSet loTypeId="urn:microsoft.com/office/officeart/2016/7/layout/VerticalDownArrowProcess" loCatId="process" qsTypeId="urn:microsoft.com/office/officeart/2005/8/quickstyle/simple1" qsCatId="simple" csTypeId="urn:microsoft.com/office/officeart/2005/8/colors/accent1_2" csCatId="accent1"/>
      <dgm:spPr/>
      <dgm:t>
        <a:bodyPr/>
        <a:lstStyle/>
        <a:p>
          <a:endParaRPr lang="en-US"/>
        </a:p>
      </dgm:t>
    </dgm:pt>
    <dgm:pt modelId="{A2A31E6C-276C-4DA4-A26A-5D786DBC0C95}">
      <dgm:prSet/>
      <dgm:spPr/>
      <dgm:t>
        <a:bodyPr/>
        <a:lstStyle/>
        <a:p>
          <a:r>
            <a:rPr lang="en-US"/>
            <a:t>Sign up</a:t>
          </a:r>
        </a:p>
      </dgm:t>
    </dgm:pt>
    <dgm:pt modelId="{DFF20B17-E704-4A33-AF86-9699D295557D}" type="parTrans" cxnId="{5232D9E6-6C16-48B5-865A-74690C40802E}">
      <dgm:prSet/>
      <dgm:spPr/>
      <dgm:t>
        <a:bodyPr/>
        <a:lstStyle/>
        <a:p>
          <a:endParaRPr lang="en-US"/>
        </a:p>
      </dgm:t>
    </dgm:pt>
    <dgm:pt modelId="{475276F8-8013-4265-9E5B-9722936C59F5}" type="sibTrans" cxnId="{5232D9E6-6C16-48B5-865A-74690C40802E}">
      <dgm:prSet/>
      <dgm:spPr/>
      <dgm:t>
        <a:bodyPr/>
        <a:lstStyle/>
        <a:p>
          <a:endParaRPr lang="en-US"/>
        </a:p>
      </dgm:t>
    </dgm:pt>
    <dgm:pt modelId="{80031DD7-AC0F-407C-9A3F-E95817E3B647}">
      <dgm:prSet/>
      <dgm:spPr/>
      <dgm:t>
        <a:bodyPr/>
        <a:lstStyle/>
        <a:p>
          <a:r>
            <a:rPr lang="en-US" dirty="0">
              <a:hlinkClick xmlns:r="http://schemas.openxmlformats.org/officeDocument/2006/relationships" r:id="rId1"/>
            </a:rPr>
            <a:t>Sign up for Firebase on their website. </a:t>
          </a:r>
          <a:r>
            <a:rPr lang="en-US" dirty="0"/>
            <a:t>(It's free)</a:t>
          </a:r>
        </a:p>
      </dgm:t>
    </dgm:pt>
    <dgm:pt modelId="{10C76CD6-0A3B-4884-988C-813AD3EAEB3A}" type="parTrans" cxnId="{42B4C8D7-3BF2-4F56-BC15-AF8A130B629A}">
      <dgm:prSet/>
      <dgm:spPr/>
      <dgm:t>
        <a:bodyPr/>
        <a:lstStyle/>
        <a:p>
          <a:endParaRPr lang="en-US"/>
        </a:p>
      </dgm:t>
    </dgm:pt>
    <dgm:pt modelId="{2FA8FA18-5039-4AC8-8C28-8F3C35B361CC}" type="sibTrans" cxnId="{42B4C8D7-3BF2-4F56-BC15-AF8A130B629A}">
      <dgm:prSet/>
      <dgm:spPr/>
      <dgm:t>
        <a:bodyPr/>
        <a:lstStyle/>
        <a:p>
          <a:endParaRPr lang="en-US"/>
        </a:p>
      </dgm:t>
    </dgm:pt>
    <dgm:pt modelId="{6AC45116-DE1A-454C-B884-DB07B8F3E5A8}">
      <dgm:prSet/>
      <dgm:spPr/>
      <dgm:t>
        <a:bodyPr/>
        <a:lstStyle/>
        <a:p>
          <a:r>
            <a:rPr lang="en-US"/>
            <a:t>Set up</a:t>
          </a:r>
        </a:p>
      </dgm:t>
    </dgm:pt>
    <dgm:pt modelId="{EFF05BD8-324A-4FEE-BFB4-1C4599CC487A}" type="parTrans" cxnId="{18CDB826-D50F-4E97-8C6F-43859CDDF551}">
      <dgm:prSet/>
      <dgm:spPr/>
      <dgm:t>
        <a:bodyPr/>
        <a:lstStyle/>
        <a:p>
          <a:endParaRPr lang="en-US"/>
        </a:p>
      </dgm:t>
    </dgm:pt>
    <dgm:pt modelId="{96F040BD-4EC7-4495-AF49-F5F9C89BAAB7}" type="sibTrans" cxnId="{18CDB826-D50F-4E97-8C6F-43859CDDF551}">
      <dgm:prSet/>
      <dgm:spPr/>
      <dgm:t>
        <a:bodyPr/>
        <a:lstStyle/>
        <a:p>
          <a:endParaRPr lang="en-US"/>
        </a:p>
      </dgm:t>
    </dgm:pt>
    <dgm:pt modelId="{78786BCD-A5D9-4E38-89AD-87A9361287B7}">
      <dgm:prSet/>
      <dgm:spPr/>
      <dgm:t>
        <a:bodyPr/>
        <a:lstStyle/>
        <a:p>
          <a:r>
            <a:rPr lang="en-US" dirty="0"/>
            <a:t>Set up a Firebase project </a:t>
          </a:r>
          <a:r>
            <a:rPr lang="en-US" dirty="0">
              <a:hlinkClick xmlns:r="http://schemas.openxmlformats.org/officeDocument/2006/relationships" r:id="rId2"/>
            </a:rPr>
            <a:t>Step-by-step guide</a:t>
          </a:r>
          <a:endParaRPr lang="en-US" dirty="0"/>
        </a:p>
      </dgm:t>
    </dgm:pt>
    <dgm:pt modelId="{F4F503BB-609E-4C47-95B8-DA61053E5946}" type="parTrans" cxnId="{457CDA6E-7AA7-4AEC-810A-4ACA1869BFAE}">
      <dgm:prSet/>
      <dgm:spPr/>
      <dgm:t>
        <a:bodyPr/>
        <a:lstStyle/>
        <a:p>
          <a:endParaRPr lang="en-US"/>
        </a:p>
      </dgm:t>
    </dgm:pt>
    <dgm:pt modelId="{B76465C5-CD1A-4139-9BD9-8ABD8F39EA18}" type="sibTrans" cxnId="{457CDA6E-7AA7-4AEC-810A-4ACA1869BFAE}">
      <dgm:prSet/>
      <dgm:spPr/>
      <dgm:t>
        <a:bodyPr/>
        <a:lstStyle/>
        <a:p>
          <a:endParaRPr lang="en-US"/>
        </a:p>
      </dgm:t>
    </dgm:pt>
    <dgm:pt modelId="{CC14EAC2-ECE9-4167-9625-BC85E7C59963}">
      <dgm:prSet/>
      <dgm:spPr/>
      <dgm:t>
        <a:bodyPr/>
        <a:lstStyle/>
        <a:p>
          <a:r>
            <a:rPr lang="en-US"/>
            <a:t>Pick</a:t>
          </a:r>
        </a:p>
      </dgm:t>
    </dgm:pt>
    <dgm:pt modelId="{3C5FFE5F-D004-4218-BD11-C041B4C99134}" type="parTrans" cxnId="{A8DA1B66-A424-474A-8196-799CB40F60F5}">
      <dgm:prSet/>
      <dgm:spPr/>
      <dgm:t>
        <a:bodyPr/>
        <a:lstStyle/>
        <a:p>
          <a:endParaRPr lang="en-US"/>
        </a:p>
      </dgm:t>
    </dgm:pt>
    <dgm:pt modelId="{7AF8B3DB-A6F7-4752-967F-6BF0B0C4C7A7}" type="sibTrans" cxnId="{A8DA1B66-A424-474A-8196-799CB40F60F5}">
      <dgm:prSet/>
      <dgm:spPr/>
      <dgm:t>
        <a:bodyPr/>
        <a:lstStyle/>
        <a:p>
          <a:endParaRPr lang="en-US"/>
        </a:p>
      </dgm:t>
    </dgm:pt>
    <dgm:pt modelId="{DFA9BEC3-8884-4EB9-B02D-579F863CBD87}">
      <dgm:prSet/>
      <dgm:spPr/>
      <dgm:t>
        <a:bodyPr/>
        <a:lstStyle/>
        <a:p>
          <a:r>
            <a:rPr lang="en-US"/>
            <a:t>Pick a name</a:t>
          </a:r>
        </a:p>
      </dgm:t>
    </dgm:pt>
    <dgm:pt modelId="{B9F9FC03-7793-4495-A33D-4712D5B52A6E}" type="parTrans" cxnId="{828B26AC-9A79-4BCD-99E9-CC8A248C59AB}">
      <dgm:prSet/>
      <dgm:spPr/>
      <dgm:t>
        <a:bodyPr/>
        <a:lstStyle/>
        <a:p>
          <a:endParaRPr lang="en-US"/>
        </a:p>
      </dgm:t>
    </dgm:pt>
    <dgm:pt modelId="{C635286D-B6DC-47C6-8774-B33226AA3F04}" type="sibTrans" cxnId="{828B26AC-9A79-4BCD-99E9-CC8A248C59AB}">
      <dgm:prSet/>
      <dgm:spPr/>
      <dgm:t>
        <a:bodyPr/>
        <a:lstStyle/>
        <a:p>
          <a:endParaRPr lang="en-US"/>
        </a:p>
      </dgm:t>
    </dgm:pt>
    <dgm:pt modelId="{B59D4CA8-9E37-4B60-A749-84A28DCFE984}">
      <dgm:prSet/>
      <dgm:spPr/>
      <dgm:t>
        <a:bodyPr/>
        <a:lstStyle/>
        <a:p>
          <a:r>
            <a:rPr lang="en-US"/>
            <a:t>Say</a:t>
          </a:r>
        </a:p>
      </dgm:t>
    </dgm:pt>
    <dgm:pt modelId="{5C173C47-5C96-49D8-A979-112866E7F90C}" type="parTrans" cxnId="{BA552D11-FE3B-4FF2-B616-94F2A8BEE60E}">
      <dgm:prSet/>
      <dgm:spPr/>
      <dgm:t>
        <a:bodyPr/>
        <a:lstStyle/>
        <a:p>
          <a:endParaRPr lang="en-US"/>
        </a:p>
      </dgm:t>
    </dgm:pt>
    <dgm:pt modelId="{2729019F-C218-4BC1-8495-F66D60136648}" type="sibTrans" cxnId="{BA552D11-FE3B-4FF2-B616-94F2A8BEE60E}">
      <dgm:prSet/>
      <dgm:spPr/>
      <dgm:t>
        <a:bodyPr/>
        <a:lstStyle/>
        <a:p>
          <a:endParaRPr lang="en-US"/>
        </a:p>
      </dgm:t>
    </dgm:pt>
    <dgm:pt modelId="{D438C146-F869-43AF-B831-A07C1A4008A3}">
      <dgm:prSet/>
      <dgm:spPr/>
      <dgm:t>
        <a:bodyPr/>
        <a:lstStyle/>
        <a:p>
          <a:r>
            <a:rPr lang="en-US"/>
            <a:t>Say 'No' to Google Analytics :)</a:t>
          </a:r>
        </a:p>
      </dgm:t>
    </dgm:pt>
    <dgm:pt modelId="{512E0F78-655B-4C65-B0C0-24BDFA529AAF}" type="parTrans" cxnId="{24359920-76FE-46E2-AFBD-E9F78C2F37E9}">
      <dgm:prSet/>
      <dgm:spPr/>
      <dgm:t>
        <a:bodyPr/>
        <a:lstStyle/>
        <a:p>
          <a:endParaRPr lang="en-US"/>
        </a:p>
      </dgm:t>
    </dgm:pt>
    <dgm:pt modelId="{0C73BFBC-0D07-48A7-9CB0-F029F0FB1CEE}" type="sibTrans" cxnId="{24359920-76FE-46E2-AFBD-E9F78C2F37E9}">
      <dgm:prSet/>
      <dgm:spPr/>
      <dgm:t>
        <a:bodyPr/>
        <a:lstStyle/>
        <a:p>
          <a:endParaRPr lang="en-US"/>
        </a:p>
      </dgm:t>
    </dgm:pt>
    <dgm:pt modelId="{3EBF1EC6-D065-F84A-955E-8326941A24EE}" type="pres">
      <dgm:prSet presAssocID="{C7B483A4-5992-44A2-973C-69E1B91FD0CA}" presName="Name0" presStyleCnt="0">
        <dgm:presLayoutVars>
          <dgm:dir/>
          <dgm:animLvl val="lvl"/>
          <dgm:resizeHandles val="exact"/>
        </dgm:presLayoutVars>
      </dgm:prSet>
      <dgm:spPr/>
    </dgm:pt>
    <dgm:pt modelId="{B6F36545-B5DA-804B-8190-84359C973005}" type="pres">
      <dgm:prSet presAssocID="{B59D4CA8-9E37-4B60-A749-84A28DCFE984}" presName="boxAndChildren" presStyleCnt="0"/>
      <dgm:spPr/>
    </dgm:pt>
    <dgm:pt modelId="{00CA3895-C877-2745-8D2B-EFB8DADAB241}" type="pres">
      <dgm:prSet presAssocID="{B59D4CA8-9E37-4B60-A749-84A28DCFE984}" presName="parentTextBox" presStyleLbl="alignNode1" presStyleIdx="0" presStyleCnt="4"/>
      <dgm:spPr/>
    </dgm:pt>
    <dgm:pt modelId="{AA65622F-D568-1F4E-9D79-A22798F3A4F2}" type="pres">
      <dgm:prSet presAssocID="{B59D4CA8-9E37-4B60-A749-84A28DCFE984}" presName="descendantBox" presStyleLbl="bgAccFollowNode1" presStyleIdx="0" presStyleCnt="4"/>
      <dgm:spPr/>
    </dgm:pt>
    <dgm:pt modelId="{EBDF3D0B-43BD-7D48-B024-7D8F5BCD5D2B}" type="pres">
      <dgm:prSet presAssocID="{7AF8B3DB-A6F7-4752-967F-6BF0B0C4C7A7}" presName="sp" presStyleCnt="0"/>
      <dgm:spPr/>
    </dgm:pt>
    <dgm:pt modelId="{9D76CAA9-6DC8-8943-85AD-D781C35CAFC8}" type="pres">
      <dgm:prSet presAssocID="{CC14EAC2-ECE9-4167-9625-BC85E7C59963}" presName="arrowAndChildren" presStyleCnt="0"/>
      <dgm:spPr/>
    </dgm:pt>
    <dgm:pt modelId="{AB0D6B0B-0D32-B340-AD72-B58928021BCC}" type="pres">
      <dgm:prSet presAssocID="{CC14EAC2-ECE9-4167-9625-BC85E7C59963}" presName="parentTextArrow" presStyleLbl="node1" presStyleIdx="0" presStyleCnt="0"/>
      <dgm:spPr/>
    </dgm:pt>
    <dgm:pt modelId="{F0BF08DE-3DE1-AD4C-AE0D-A7EFC72E184B}" type="pres">
      <dgm:prSet presAssocID="{CC14EAC2-ECE9-4167-9625-BC85E7C59963}" presName="arrow" presStyleLbl="alignNode1" presStyleIdx="1" presStyleCnt="4"/>
      <dgm:spPr/>
    </dgm:pt>
    <dgm:pt modelId="{AB58C0F8-A019-0F46-963D-C95B934552F2}" type="pres">
      <dgm:prSet presAssocID="{CC14EAC2-ECE9-4167-9625-BC85E7C59963}" presName="descendantArrow" presStyleLbl="bgAccFollowNode1" presStyleIdx="1" presStyleCnt="4"/>
      <dgm:spPr/>
    </dgm:pt>
    <dgm:pt modelId="{B9C7C270-86E4-5447-AFC7-BC94A6D2090B}" type="pres">
      <dgm:prSet presAssocID="{96F040BD-4EC7-4495-AF49-F5F9C89BAAB7}" presName="sp" presStyleCnt="0"/>
      <dgm:spPr/>
    </dgm:pt>
    <dgm:pt modelId="{5140766D-D28C-0A45-A0AB-3BDE6BCBA54D}" type="pres">
      <dgm:prSet presAssocID="{6AC45116-DE1A-454C-B884-DB07B8F3E5A8}" presName="arrowAndChildren" presStyleCnt="0"/>
      <dgm:spPr/>
    </dgm:pt>
    <dgm:pt modelId="{5188EA28-24C3-3648-8788-4FDF6575772F}" type="pres">
      <dgm:prSet presAssocID="{6AC45116-DE1A-454C-B884-DB07B8F3E5A8}" presName="parentTextArrow" presStyleLbl="node1" presStyleIdx="0" presStyleCnt="0"/>
      <dgm:spPr/>
    </dgm:pt>
    <dgm:pt modelId="{DFB5719E-8ECC-AA42-88C8-5BCCFAD95935}" type="pres">
      <dgm:prSet presAssocID="{6AC45116-DE1A-454C-B884-DB07B8F3E5A8}" presName="arrow" presStyleLbl="alignNode1" presStyleIdx="2" presStyleCnt="4"/>
      <dgm:spPr/>
    </dgm:pt>
    <dgm:pt modelId="{C9AEB3D2-7AE2-604C-A330-E34499572CB3}" type="pres">
      <dgm:prSet presAssocID="{6AC45116-DE1A-454C-B884-DB07B8F3E5A8}" presName="descendantArrow" presStyleLbl="bgAccFollowNode1" presStyleIdx="2" presStyleCnt="4"/>
      <dgm:spPr/>
    </dgm:pt>
    <dgm:pt modelId="{A0F8037F-9357-1F4A-8A18-CCE93FD9A9DA}" type="pres">
      <dgm:prSet presAssocID="{475276F8-8013-4265-9E5B-9722936C59F5}" presName="sp" presStyleCnt="0"/>
      <dgm:spPr/>
    </dgm:pt>
    <dgm:pt modelId="{14E84CB4-DFF9-5D4B-9B76-913621B12708}" type="pres">
      <dgm:prSet presAssocID="{A2A31E6C-276C-4DA4-A26A-5D786DBC0C95}" presName="arrowAndChildren" presStyleCnt="0"/>
      <dgm:spPr/>
    </dgm:pt>
    <dgm:pt modelId="{A59565FF-16A1-5546-9E13-262586A2DB9A}" type="pres">
      <dgm:prSet presAssocID="{A2A31E6C-276C-4DA4-A26A-5D786DBC0C95}" presName="parentTextArrow" presStyleLbl="node1" presStyleIdx="0" presStyleCnt="0"/>
      <dgm:spPr/>
    </dgm:pt>
    <dgm:pt modelId="{B0771ABD-90D5-B143-A626-B3C417573ED4}" type="pres">
      <dgm:prSet presAssocID="{A2A31E6C-276C-4DA4-A26A-5D786DBC0C95}" presName="arrow" presStyleLbl="alignNode1" presStyleIdx="3" presStyleCnt="4"/>
      <dgm:spPr/>
    </dgm:pt>
    <dgm:pt modelId="{384C8D0E-39B8-DE48-9F12-5FE6FB7DB7B3}" type="pres">
      <dgm:prSet presAssocID="{A2A31E6C-276C-4DA4-A26A-5D786DBC0C95}" presName="descendantArrow" presStyleLbl="bgAccFollowNode1" presStyleIdx="3" presStyleCnt="4"/>
      <dgm:spPr/>
    </dgm:pt>
  </dgm:ptLst>
  <dgm:cxnLst>
    <dgm:cxn modelId="{BA552D11-FE3B-4FF2-B616-94F2A8BEE60E}" srcId="{C7B483A4-5992-44A2-973C-69E1B91FD0CA}" destId="{B59D4CA8-9E37-4B60-A749-84A28DCFE984}" srcOrd="3" destOrd="0" parTransId="{5C173C47-5C96-49D8-A979-112866E7F90C}" sibTransId="{2729019F-C218-4BC1-8495-F66D60136648}"/>
    <dgm:cxn modelId="{7318BD18-4517-E14B-AAFE-8DDFEFB1BAEB}" type="presOf" srcId="{6AC45116-DE1A-454C-B884-DB07B8F3E5A8}" destId="{5188EA28-24C3-3648-8788-4FDF6575772F}" srcOrd="0" destOrd="0" presId="urn:microsoft.com/office/officeart/2016/7/layout/VerticalDownArrowProcess"/>
    <dgm:cxn modelId="{24359920-76FE-46E2-AFBD-E9F78C2F37E9}" srcId="{B59D4CA8-9E37-4B60-A749-84A28DCFE984}" destId="{D438C146-F869-43AF-B831-A07C1A4008A3}" srcOrd="0" destOrd="0" parTransId="{512E0F78-655B-4C65-B0C0-24BDFA529AAF}" sibTransId="{0C73BFBC-0D07-48A7-9CB0-F029F0FB1CEE}"/>
    <dgm:cxn modelId="{18CDB826-D50F-4E97-8C6F-43859CDDF551}" srcId="{C7B483A4-5992-44A2-973C-69E1B91FD0CA}" destId="{6AC45116-DE1A-454C-B884-DB07B8F3E5A8}" srcOrd="1" destOrd="0" parTransId="{EFF05BD8-324A-4FEE-BFB4-1C4599CC487A}" sibTransId="{96F040BD-4EC7-4495-AF49-F5F9C89BAAB7}"/>
    <dgm:cxn modelId="{3B1D8C55-83EA-4B4B-8710-A48A4EF196D2}" type="presOf" srcId="{C7B483A4-5992-44A2-973C-69E1B91FD0CA}" destId="{3EBF1EC6-D065-F84A-955E-8326941A24EE}" srcOrd="0" destOrd="0" presId="urn:microsoft.com/office/officeart/2016/7/layout/VerticalDownArrowProcess"/>
    <dgm:cxn modelId="{67A9A15F-B3D1-D448-B048-9BE61EE79A5F}" type="presOf" srcId="{78786BCD-A5D9-4E38-89AD-87A9361287B7}" destId="{C9AEB3D2-7AE2-604C-A330-E34499572CB3}" srcOrd="0" destOrd="0" presId="urn:microsoft.com/office/officeart/2016/7/layout/VerticalDownArrowProcess"/>
    <dgm:cxn modelId="{A8DA1B66-A424-474A-8196-799CB40F60F5}" srcId="{C7B483A4-5992-44A2-973C-69E1B91FD0CA}" destId="{CC14EAC2-ECE9-4167-9625-BC85E7C59963}" srcOrd="2" destOrd="0" parTransId="{3C5FFE5F-D004-4218-BD11-C041B4C99134}" sibTransId="{7AF8B3DB-A6F7-4752-967F-6BF0B0C4C7A7}"/>
    <dgm:cxn modelId="{457CDA6E-7AA7-4AEC-810A-4ACA1869BFAE}" srcId="{6AC45116-DE1A-454C-B884-DB07B8F3E5A8}" destId="{78786BCD-A5D9-4E38-89AD-87A9361287B7}" srcOrd="0" destOrd="0" parTransId="{F4F503BB-609E-4C47-95B8-DA61053E5946}" sibTransId="{B76465C5-CD1A-4139-9BD9-8ABD8F39EA18}"/>
    <dgm:cxn modelId="{9CA3C184-8C7F-3944-A964-4235FE45C06F}" type="presOf" srcId="{CC14EAC2-ECE9-4167-9625-BC85E7C59963}" destId="{AB0D6B0B-0D32-B340-AD72-B58928021BCC}" srcOrd="0" destOrd="0" presId="urn:microsoft.com/office/officeart/2016/7/layout/VerticalDownArrowProcess"/>
    <dgm:cxn modelId="{840243A5-ACE2-8D48-B36B-B955678FDAE5}" type="presOf" srcId="{D438C146-F869-43AF-B831-A07C1A4008A3}" destId="{AA65622F-D568-1F4E-9D79-A22798F3A4F2}" srcOrd="0" destOrd="0" presId="urn:microsoft.com/office/officeart/2016/7/layout/VerticalDownArrowProcess"/>
    <dgm:cxn modelId="{828B26AC-9A79-4BCD-99E9-CC8A248C59AB}" srcId="{CC14EAC2-ECE9-4167-9625-BC85E7C59963}" destId="{DFA9BEC3-8884-4EB9-B02D-579F863CBD87}" srcOrd="0" destOrd="0" parTransId="{B9F9FC03-7793-4495-A33D-4712D5B52A6E}" sibTransId="{C635286D-B6DC-47C6-8774-B33226AA3F04}"/>
    <dgm:cxn modelId="{96AF79B6-6D39-9A42-9B5E-1392A31734FF}" type="presOf" srcId="{80031DD7-AC0F-407C-9A3F-E95817E3B647}" destId="{384C8D0E-39B8-DE48-9F12-5FE6FB7DB7B3}" srcOrd="0" destOrd="0" presId="urn:microsoft.com/office/officeart/2016/7/layout/VerticalDownArrowProcess"/>
    <dgm:cxn modelId="{E1E8CBB9-516B-DA46-9189-F7AC2DE649FE}" type="presOf" srcId="{A2A31E6C-276C-4DA4-A26A-5D786DBC0C95}" destId="{A59565FF-16A1-5546-9E13-262586A2DB9A}" srcOrd="0" destOrd="0" presId="urn:microsoft.com/office/officeart/2016/7/layout/VerticalDownArrowProcess"/>
    <dgm:cxn modelId="{65E2A8C7-A3B5-BE4D-8A29-3E83A95B24DD}" type="presOf" srcId="{B59D4CA8-9E37-4B60-A749-84A28DCFE984}" destId="{00CA3895-C877-2745-8D2B-EFB8DADAB241}" srcOrd="0" destOrd="0" presId="urn:microsoft.com/office/officeart/2016/7/layout/VerticalDownArrowProcess"/>
    <dgm:cxn modelId="{BB3257C8-1719-814E-8505-D8C4FA934ED4}" type="presOf" srcId="{DFA9BEC3-8884-4EB9-B02D-579F863CBD87}" destId="{AB58C0F8-A019-0F46-963D-C95B934552F2}" srcOrd="0" destOrd="0" presId="urn:microsoft.com/office/officeart/2016/7/layout/VerticalDownArrowProcess"/>
    <dgm:cxn modelId="{42B4C8D7-3BF2-4F56-BC15-AF8A130B629A}" srcId="{A2A31E6C-276C-4DA4-A26A-5D786DBC0C95}" destId="{80031DD7-AC0F-407C-9A3F-E95817E3B647}" srcOrd="0" destOrd="0" parTransId="{10C76CD6-0A3B-4884-988C-813AD3EAEB3A}" sibTransId="{2FA8FA18-5039-4AC8-8C28-8F3C35B361CC}"/>
    <dgm:cxn modelId="{5232D9E6-6C16-48B5-865A-74690C40802E}" srcId="{C7B483A4-5992-44A2-973C-69E1B91FD0CA}" destId="{A2A31E6C-276C-4DA4-A26A-5D786DBC0C95}" srcOrd="0" destOrd="0" parTransId="{DFF20B17-E704-4A33-AF86-9699D295557D}" sibTransId="{475276F8-8013-4265-9E5B-9722936C59F5}"/>
    <dgm:cxn modelId="{A90E9DE8-6484-1540-BD19-478C9C55AB82}" type="presOf" srcId="{CC14EAC2-ECE9-4167-9625-BC85E7C59963}" destId="{F0BF08DE-3DE1-AD4C-AE0D-A7EFC72E184B}" srcOrd="1" destOrd="0" presId="urn:microsoft.com/office/officeart/2016/7/layout/VerticalDownArrowProcess"/>
    <dgm:cxn modelId="{0C7F9BFA-A248-8841-A039-6F08B41AC996}" type="presOf" srcId="{6AC45116-DE1A-454C-B884-DB07B8F3E5A8}" destId="{DFB5719E-8ECC-AA42-88C8-5BCCFAD95935}" srcOrd="1" destOrd="0" presId="urn:microsoft.com/office/officeart/2016/7/layout/VerticalDownArrowProcess"/>
    <dgm:cxn modelId="{62A49BFC-5EDF-BB44-99A0-4D7263DA5BBF}" type="presOf" srcId="{A2A31E6C-276C-4DA4-A26A-5D786DBC0C95}" destId="{B0771ABD-90D5-B143-A626-B3C417573ED4}" srcOrd="1" destOrd="0" presId="urn:microsoft.com/office/officeart/2016/7/layout/VerticalDownArrowProcess"/>
    <dgm:cxn modelId="{A18CA74B-0C43-F649-A078-388C85CC5041}" type="presParOf" srcId="{3EBF1EC6-D065-F84A-955E-8326941A24EE}" destId="{B6F36545-B5DA-804B-8190-84359C973005}" srcOrd="0" destOrd="0" presId="urn:microsoft.com/office/officeart/2016/7/layout/VerticalDownArrowProcess"/>
    <dgm:cxn modelId="{4A371831-4302-DA47-BDD4-458607662CFB}" type="presParOf" srcId="{B6F36545-B5DA-804B-8190-84359C973005}" destId="{00CA3895-C877-2745-8D2B-EFB8DADAB241}" srcOrd="0" destOrd="0" presId="urn:microsoft.com/office/officeart/2016/7/layout/VerticalDownArrowProcess"/>
    <dgm:cxn modelId="{2EF1D656-0D4E-BA4E-9CAD-DBD36B90599A}" type="presParOf" srcId="{B6F36545-B5DA-804B-8190-84359C973005}" destId="{AA65622F-D568-1F4E-9D79-A22798F3A4F2}" srcOrd="1" destOrd="0" presId="urn:microsoft.com/office/officeart/2016/7/layout/VerticalDownArrowProcess"/>
    <dgm:cxn modelId="{DBCCEE85-1269-FA42-8231-AD83F5A87A10}" type="presParOf" srcId="{3EBF1EC6-D065-F84A-955E-8326941A24EE}" destId="{EBDF3D0B-43BD-7D48-B024-7D8F5BCD5D2B}" srcOrd="1" destOrd="0" presId="urn:microsoft.com/office/officeart/2016/7/layout/VerticalDownArrowProcess"/>
    <dgm:cxn modelId="{C7F15210-985A-2247-9B0C-33DEA7353C7E}" type="presParOf" srcId="{3EBF1EC6-D065-F84A-955E-8326941A24EE}" destId="{9D76CAA9-6DC8-8943-85AD-D781C35CAFC8}" srcOrd="2" destOrd="0" presId="urn:microsoft.com/office/officeart/2016/7/layout/VerticalDownArrowProcess"/>
    <dgm:cxn modelId="{8B41533D-02C9-BF4F-9EB5-BE210308C0CF}" type="presParOf" srcId="{9D76CAA9-6DC8-8943-85AD-D781C35CAFC8}" destId="{AB0D6B0B-0D32-B340-AD72-B58928021BCC}" srcOrd="0" destOrd="0" presId="urn:microsoft.com/office/officeart/2016/7/layout/VerticalDownArrowProcess"/>
    <dgm:cxn modelId="{3B0F86E4-941F-AA4A-943E-BA12376EF6AB}" type="presParOf" srcId="{9D76CAA9-6DC8-8943-85AD-D781C35CAFC8}" destId="{F0BF08DE-3DE1-AD4C-AE0D-A7EFC72E184B}" srcOrd="1" destOrd="0" presId="urn:microsoft.com/office/officeart/2016/7/layout/VerticalDownArrowProcess"/>
    <dgm:cxn modelId="{8609C089-8F0E-FE46-9D27-11D437BF4E5A}" type="presParOf" srcId="{9D76CAA9-6DC8-8943-85AD-D781C35CAFC8}" destId="{AB58C0F8-A019-0F46-963D-C95B934552F2}" srcOrd="2" destOrd="0" presId="urn:microsoft.com/office/officeart/2016/7/layout/VerticalDownArrowProcess"/>
    <dgm:cxn modelId="{AF0E8C8D-CE9C-1E42-B09E-52AC769AE2F9}" type="presParOf" srcId="{3EBF1EC6-D065-F84A-955E-8326941A24EE}" destId="{B9C7C270-86E4-5447-AFC7-BC94A6D2090B}" srcOrd="3" destOrd="0" presId="urn:microsoft.com/office/officeart/2016/7/layout/VerticalDownArrowProcess"/>
    <dgm:cxn modelId="{B2DC1210-E84A-744A-A973-6FE015746764}" type="presParOf" srcId="{3EBF1EC6-D065-F84A-955E-8326941A24EE}" destId="{5140766D-D28C-0A45-A0AB-3BDE6BCBA54D}" srcOrd="4" destOrd="0" presId="urn:microsoft.com/office/officeart/2016/7/layout/VerticalDownArrowProcess"/>
    <dgm:cxn modelId="{8DBA8739-5D84-DA44-85F0-5536AA82FE9D}" type="presParOf" srcId="{5140766D-D28C-0A45-A0AB-3BDE6BCBA54D}" destId="{5188EA28-24C3-3648-8788-4FDF6575772F}" srcOrd="0" destOrd="0" presId="urn:microsoft.com/office/officeart/2016/7/layout/VerticalDownArrowProcess"/>
    <dgm:cxn modelId="{85F3EBA6-D253-9949-9874-BE67929E3DD4}" type="presParOf" srcId="{5140766D-D28C-0A45-A0AB-3BDE6BCBA54D}" destId="{DFB5719E-8ECC-AA42-88C8-5BCCFAD95935}" srcOrd="1" destOrd="0" presId="urn:microsoft.com/office/officeart/2016/7/layout/VerticalDownArrowProcess"/>
    <dgm:cxn modelId="{77EBBBCE-E04B-0848-8963-93A4177A073D}" type="presParOf" srcId="{5140766D-D28C-0A45-A0AB-3BDE6BCBA54D}" destId="{C9AEB3D2-7AE2-604C-A330-E34499572CB3}" srcOrd="2" destOrd="0" presId="urn:microsoft.com/office/officeart/2016/7/layout/VerticalDownArrowProcess"/>
    <dgm:cxn modelId="{424B2902-4EF0-5142-9491-3A6E7F1A33D8}" type="presParOf" srcId="{3EBF1EC6-D065-F84A-955E-8326941A24EE}" destId="{A0F8037F-9357-1F4A-8A18-CCE93FD9A9DA}" srcOrd="5" destOrd="0" presId="urn:microsoft.com/office/officeart/2016/7/layout/VerticalDownArrowProcess"/>
    <dgm:cxn modelId="{83A819C9-D326-FC42-8CC3-770C39B1F0BB}" type="presParOf" srcId="{3EBF1EC6-D065-F84A-955E-8326941A24EE}" destId="{14E84CB4-DFF9-5D4B-9B76-913621B12708}" srcOrd="6" destOrd="0" presId="urn:microsoft.com/office/officeart/2016/7/layout/VerticalDownArrowProcess"/>
    <dgm:cxn modelId="{4BE1F2EC-7DBD-994A-8A18-3A084FD9853B}" type="presParOf" srcId="{14E84CB4-DFF9-5D4B-9B76-913621B12708}" destId="{A59565FF-16A1-5546-9E13-262586A2DB9A}" srcOrd="0" destOrd="0" presId="urn:microsoft.com/office/officeart/2016/7/layout/VerticalDownArrowProcess"/>
    <dgm:cxn modelId="{931B7397-C62D-2044-B795-F8A9A164337C}" type="presParOf" srcId="{14E84CB4-DFF9-5D4B-9B76-913621B12708}" destId="{B0771ABD-90D5-B143-A626-B3C417573ED4}" srcOrd="1" destOrd="0" presId="urn:microsoft.com/office/officeart/2016/7/layout/VerticalDownArrowProcess"/>
    <dgm:cxn modelId="{98884614-434A-844C-A08B-D39654E48CF2}" type="presParOf" srcId="{14E84CB4-DFF9-5D4B-9B76-913621B12708}" destId="{384C8D0E-39B8-DE48-9F12-5FE6FB7DB7B3}"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9BB17A-FDDC-4C6E-B859-BD0348DCE91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838CEB-7EA4-4B1C-88B9-CB583F0E9276}">
      <dgm:prSet/>
      <dgm:spPr/>
      <dgm:t>
        <a:bodyPr/>
        <a:lstStyle/>
        <a:p>
          <a:pPr>
            <a:defRPr cap="all"/>
          </a:pPr>
          <a:r>
            <a:rPr lang="en-US"/>
            <a:t>What went well?</a:t>
          </a:r>
        </a:p>
      </dgm:t>
    </dgm:pt>
    <dgm:pt modelId="{999B4EF1-1AA5-4AD7-93F3-14424DE69DD6}" type="parTrans" cxnId="{CBCF10EA-7FCB-447A-8CE7-B2BAAF6D8818}">
      <dgm:prSet/>
      <dgm:spPr/>
      <dgm:t>
        <a:bodyPr/>
        <a:lstStyle/>
        <a:p>
          <a:endParaRPr lang="en-US"/>
        </a:p>
      </dgm:t>
    </dgm:pt>
    <dgm:pt modelId="{A11867B2-06C5-4022-956A-FDDA120372C9}" type="sibTrans" cxnId="{CBCF10EA-7FCB-447A-8CE7-B2BAAF6D8818}">
      <dgm:prSet/>
      <dgm:spPr/>
      <dgm:t>
        <a:bodyPr/>
        <a:lstStyle/>
        <a:p>
          <a:endParaRPr lang="en-US"/>
        </a:p>
      </dgm:t>
    </dgm:pt>
    <dgm:pt modelId="{1CA6B558-ACDD-48B3-8678-52112A0919FE}">
      <dgm:prSet/>
      <dgm:spPr/>
      <dgm:t>
        <a:bodyPr/>
        <a:lstStyle/>
        <a:p>
          <a:pPr>
            <a:defRPr cap="all"/>
          </a:pPr>
          <a:r>
            <a:rPr lang="en-US"/>
            <a:t>What was difficult?</a:t>
          </a:r>
        </a:p>
      </dgm:t>
    </dgm:pt>
    <dgm:pt modelId="{906B98CC-6BA4-449B-A701-9686850B40B6}" type="parTrans" cxnId="{0B015F22-1C32-4776-BD2F-F5684D883F0A}">
      <dgm:prSet/>
      <dgm:spPr/>
      <dgm:t>
        <a:bodyPr/>
        <a:lstStyle/>
        <a:p>
          <a:endParaRPr lang="en-US"/>
        </a:p>
      </dgm:t>
    </dgm:pt>
    <dgm:pt modelId="{325EABCC-BB62-418D-A08F-BA6DCA44062A}" type="sibTrans" cxnId="{0B015F22-1C32-4776-BD2F-F5684D883F0A}">
      <dgm:prSet/>
      <dgm:spPr/>
      <dgm:t>
        <a:bodyPr/>
        <a:lstStyle/>
        <a:p>
          <a:endParaRPr lang="en-US"/>
        </a:p>
      </dgm:t>
    </dgm:pt>
    <dgm:pt modelId="{AC529C9D-85CA-410C-B979-31AD8F19B885}" type="pres">
      <dgm:prSet presAssocID="{709BB17A-FDDC-4C6E-B859-BD0348DCE910}" presName="root" presStyleCnt="0">
        <dgm:presLayoutVars>
          <dgm:dir/>
          <dgm:resizeHandles val="exact"/>
        </dgm:presLayoutVars>
      </dgm:prSet>
      <dgm:spPr/>
    </dgm:pt>
    <dgm:pt modelId="{98477A77-B1C7-4796-A6CD-B76A42929929}" type="pres">
      <dgm:prSet presAssocID="{3A838CEB-7EA4-4B1C-88B9-CB583F0E9276}" presName="compNode" presStyleCnt="0"/>
      <dgm:spPr/>
    </dgm:pt>
    <dgm:pt modelId="{8FD42FB9-3091-48A2-ACCE-A71067AE26A2}" type="pres">
      <dgm:prSet presAssocID="{3A838CEB-7EA4-4B1C-88B9-CB583F0E9276}" presName="iconBgRect" presStyleLbl="bgShp" presStyleIdx="0" presStyleCnt="2"/>
      <dgm:spPr/>
    </dgm:pt>
    <dgm:pt modelId="{73F0852B-D984-4A65-A111-B3F360754B60}" type="pres">
      <dgm:prSet presAssocID="{3A838CEB-7EA4-4B1C-88B9-CB583F0E927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9193C4FF-6112-4750-9A40-67862A7C571D}" type="pres">
      <dgm:prSet presAssocID="{3A838CEB-7EA4-4B1C-88B9-CB583F0E9276}" presName="spaceRect" presStyleCnt="0"/>
      <dgm:spPr/>
    </dgm:pt>
    <dgm:pt modelId="{114A9721-6D69-4B81-A4F2-28243C264DED}" type="pres">
      <dgm:prSet presAssocID="{3A838CEB-7EA4-4B1C-88B9-CB583F0E9276}" presName="textRect" presStyleLbl="revTx" presStyleIdx="0" presStyleCnt="2">
        <dgm:presLayoutVars>
          <dgm:chMax val="1"/>
          <dgm:chPref val="1"/>
        </dgm:presLayoutVars>
      </dgm:prSet>
      <dgm:spPr/>
    </dgm:pt>
    <dgm:pt modelId="{4AD22C04-8CA8-4DF2-B8A7-C38D24757EDD}" type="pres">
      <dgm:prSet presAssocID="{A11867B2-06C5-4022-956A-FDDA120372C9}" presName="sibTrans" presStyleCnt="0"/>
      <dgm:spPr/>
    </dgm:pt>
    <dgm:pt modelId="{F250FD34-1765-4112-BB67-4FB390660554}" type="pres">
      <dgm:prSet presAssocID="{1CA6B558-ACDD-48B3-8678-52112A0919FE}" presName="compNode" presStyleCnt="0"/>
      <dgm:spPr/>
    </dgm:pt>
    <dgm:pt modelId="{16A5F2B9-AB24-4DE1-B184-21211864C9F1}" type="pres">
      <dgm:prSet presAssocID="{1CA6B558-ACDD-48B3-8678-52112A0919FE}" presName="iconBgRect" presStyleLbl="bgShp" presStyleIdx="1" presStyleCnt="2"/>
      <dgm:spPr/>
    </dgm:pt>
    <dgm:pt modelId="{5F525BB0-545A-4969-B98F-2DBD4F28D5F0}" type="pres">
      <dgm:prSet presAssocID="{1CA6B558-ACDD-48B3-8678-52112A0919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75644033-8362-4F7E-A778-9EA8189665F6}" type="pres">
      <dgm:prSet presAssocID="{1CA6B558-ACDD-48B3-8678-52112A0919FE}" presName="spaceRect" presStyleCnt="0"/>
      <dgm:spPr/>
    </dgm:pt>
    <dgm:pt modelId="{3EFD98FE-22D2-47FB-9AEF-D41E8C217967}" type="pres">
      <dgm:prSet presAssocID="{1CA6B558-ACDD-48B3-8678-52112A0919FE}" presName="textRect" presStyleLbl="revTx" presStyleIdx="1" presStyleCnt="2">
        <dgm:presLayoutVars>
          <dgm:chMax val="1"/>
          <dgm:chPref val="1"/>
        </dgm:presLayoutVars>
      </dgm:prSet>
      <dgm:spPr/>
    </dgm:pt>
  </dgm:ptLst>
  <dgm:cxnLst>
    <dgm:cxn modelId="{E2A54D1F-115C-40E2-9B07-061C7A7713F1}" type="presOf" srcId="{709BB17A-FDDC-4C6E-B859-BD0348DCE910}" destId="{AC529C9D-85CA-410C-B979-31AD8F19B885}" srcOrd="0" destOrd="0" presId="urn:microsoft.com/office/officeart/2018/5/layout/IconCircleLabelList"/>
    <dgm:cxn modelId="{0B015F22-1C32-4776-BD2F-F5684D883F0A}" srcId="{709BB17A-FDDC-4C6E-B859-BD0348DCE910}" destId="{1CA6B558-ACDD-48B3-8678-52112A0919FE}" srcOrd="1" destOrd="0" parTransId="{906B98CC-6BA4-449B-A701-9686850B40B6}" sibTransId="{325EABCC-BB62-418D-A08F-BA6DCA44062A}"/>
    <dgm:cxn modelId="{6A2AC9A7-E2E6-4AC6-8F8B-7363CD36A500}" type="presOf" srcId="{1CA6B558-ACDD-48B3-8678-52112A0919FE}" destId="{3EFD98FE-22D2-47FB-9AEF-D41E8C217967}" srcOrd="0" destOrd="0" presId="urn:microsoft.com/office/officeart/2018/5/layout/IconCircleLabelList"/>
    <dgm:cxn modelId="{7FB116C5-41E4-4E22-BC84-064342C96AFF}" type="presOf" srcId="{3A838CEB-7EA4-4B1C-88B9-CB583F0E9276}" destId="{114A9721-6D69-4B81-A4F2-28243C264DED}" srcOrd="0" destOrd="0" presId="urn:microsoft.com/office/officeart/2018/5/layout/IconCircleLabelList"/>
    <dgm:cxn modelId="{CBCF10EA-7FCB-447A-8CE7-B2BAAF6D8818}" srcId="{709BB17A-FDDC-4C6E-B859-BD0348DCE910}" destId="{3A838CEB-7EA4-4B1C-88B9-CB583F0E9276}" srcOrd="0" destOrd="0" parTransId="{999B4EF1-1AA5-4AD7-93F3-14424DE69DD6}" sibTransId="{A11867B2-06C5-4022-956A-FDDA120372C9}"/>
    <dgm:cxn modelId="{D99587D7-A57C-4B03-BCF5-3D366CED213E}" type="presParOf" srcId="{AC529C9D-85CA-410C-B979-31AD8F19B885}" destId="{98477A77-B1C7-4796-A6CD-B76A42929929}" srcOrd="0" destOrd="0" presId="urn:microsoft.com/office/officeart/2018/5/layout/IconCircleLabelList"/>
    <dgm:cxn modelId="{8AB3C026-5809-4CB3-BBFA-303ADE916843}" type="presParOf" srcId="{98477A77-B1C7-4796-A6CD-B76A42929929}" destId="{8FD42FB9-3091-48A2-ACCE-A71067AE26A2}" srcOrd="0" destOrd="0" presId="urn:microsoft.com/office/officeart/2018/5/layout/IconCircleLabelList"/>
    <dgm:cxn modelId="{73A25499-84B3-498D-902C-32FB61D9B702}" type="presParOf" srcId="{98477A77-B1C7-4796-A6CD-B76A42929929}" destId="{73F0852B-D984-4A65-A111-B3F360754B60}" srcOrd="1" destOrd="0" presId="urn:microsoft.com/office/officeart/2018/5/layout/IconCircleLabelList"/>
    <dgm:cxn modelId="{E4FF85F7-13FC-455E-8654-EB97E360EF5C}" type="presParOf" srcId="{98477A77-B1C7-4796-A6CD-B76A42929929}" destId="{9193C4FF-6112-4750-9A40-67862A7C571D}" srcOrd="2" destOrd="0" presId="urn:microsoft.com/office/officeart/2018/5/layout/IconCircleLabelList"/>
    <dgm:cxn modelId="{D11CB201-A5A8-4D2B-B88B-8179C7E84D43}" type="presParOf" srcId="{98477A77-B1C7-4796-A6CD-B76A42929929}" destId="{114A9721-6D69-4B81-A4F2-28243C264DED}" srcOrd="3" destOrd="0" presId="urn:microsoft.com/office/officeart/2018/5/layout/IconCircleLabelList"/>
    <dgm:cxn modelId="{9D27D043-4F07-4C73-B9B7-5C3A81505C2F}" type="presParOf" srcId="{AC529C9D-85CA-410C-B979-31AD8F19B885}" destId="{4AD22C04-8CA8-4DF2-B8A7-C38D24757EDD}" srcOrd="1" destOrd="0" presId="urn:microsoft.com/office/officeart/2018/5/layout/IconCircleLabelList"/>
    <dgm:cxn modelId="{578234F8-AF82-46F5-A9D6-DB3E83CFBC10}" type="presParOf" srcId="{AC529C9D-85CA-410C-B979-31AD8F19B885}" destId="{F250FD34-1765-4112-BB67-4FB390660554}" srcOrd="2" destOrd="0" presId="urn:microsoft.com/office/officeart/2018/5/layout/IconCircleLabelList"/>
    <dgm:cxn modelId="{C45769CE-E774-45E3-B996-7532235CD4C1}" type="presParOf" srcId="{F250FD34-1765-4112-BB67-4FB390660554}" destId="{16A5F2B9-AB24-4DE1-B184-21211864C9F1}" srcOrd="0" destOrd="0" presId="urn:microsoft.com/office/officeart/2018/5/layout/IconCircleLabelList"/>
    <dgm:cxn modelId="{413AD84E-8CE8-4ABA-AF12-BA82BE3C0EEC}" type="presParOf" srcId="{F250FD34-1765-4112-BB67-4FB390660554}" destId="{5F525BB0-545A-4969-B98F-2DBD4F28D5F0}" srcOrd="1" destOrd="0" presId="urn:microsoft.com/office/officeart/2018/5/layout/IconCircleLabelList"/>
    <dgm:cxn modelId="{B9B595A5-E602-44B6-8554-DC09E29305C3}" type="presParOf" srcId="{F250FD34-1765-4112-BB67-4FB390660554}" destId="{75644033-8362-4F7E-A778-9EA8189665F6}" srcOrd="2" destOrd="0" presId="urn:microsoft.com/office/officeart/2018/5/layout/IconCircleLabelList"/>
    <dgm:cxn modelId="{E8E27065-A0AF-4B22-8531-9CB2F7E258F3}" type="presParOf" srcId="{F250FD34-1765-4112-BB67-4FB390660554}" destId="{3EFD98FE-22D2-47FB-9AEF-D41E8C21796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A3895-C877-2745-8D2B-EFB8DADAB241}">
      <dsp:nvSpPr>
        <dsp:cNvPr id="0" name=""/>
        <dsp:cNvSpPr/>
      </dsp:nvSpPr>
      <dsp:spPr>
        <a:xfrm>
          <a:off x="0" y="2801591"/>
          <a:ext cx="1494518" cy="612919"/>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290" tIns="156464" rIns="106290" bIns="156464" numCol="1" spcCol="1270" anchor="ctr" anchorCtr="0">
          <a:noAutofit/>
        </a:bodyPr>
        <a:lstStyle/>
        <a:p>
          <a:pPr marL="0" lvl="0" indent="0" algn="ctr" defTabSz="977900">
            <a:lnSpc>
              <a:spcPct val="90000"/>
            </a:lnSpc>
            <a:spcBef>
              <a:spcPct val="0"/>
            </a:spcBef>
            <a:spcAft>
              <a:spcPct val="35000"/>
            </a:spcAft>
            <a:buNone/>
          </a:pPr>
          <a:r>
            <a:rPr lang="en-US" sz="2200" kern="1200"/>
            <a:t>Say</a:t>
          </a:r>
        </a:p>
      </dsp:txBody>
      <dsp:txXfrm>
        <a:off x="0" y="2801591"/>
        <a:ext cx="1494518" cy="612919"/>
      </dsp:txXfrm>
    </dsp:sp>
    <dsp:sp modelId="{AA65622F-D568-1F4E-9D79-A22798F3A4F2}">
      <dsp:nvSpPr>
        <dsp:cNvPr id="0" name=""/>
        <dsp:cNvSpPr/>
      </dsp:nvSpPr>
      <dsp:spPr>
        <a:xfrm>
          <a:off x="1494518" y="2801591"/>
          <a:ext cx="4483554" cy="612919"/>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948" tIns="190500" rIns="90948" bIns="190500" numCol="1" spcCol="1270" anchor="ctr" anchorCtr="0">
          <a:noAutofit/>
        </a:bodyPr>
        <a:lstStyle/>
        <a:p>
          <a:pPr marL="0" lvl="0" indent="0" algn="l" defTabSz="666750">
            <a:lnSpc>
              <a:spcPct val="90000"/>
            </a:lnSpc>
            <a:spcBef>
              <a:spcPct val="0"/>
            </a:spcBef>
            <a:spcAft>
              <a:spcPct val="35000"/>
            </a:spcAft>
            <a:buNone/>
          </a:pPr>
          <a:r>
            <a:rPr lang="en-US" sz="1500" kern="1200"/>
            <a:t>Say 'No' to Google Analytics :)</a:t>
          </a:r>
        </a:p>
      </dsp:txBody>
      <dsp:txXfrm>
        <a:off x="1494518" y="2801591"/>
        <a:ext cx="4483554" cy="612919"/>
      </dsp:txXfrm>
    </dsp:sp>
    <dsp:sp modelId="{F0BF08DE-3DE1-AD4C-AE0D-A7EFC72E184B}">
      <dsp:nvSpPr>
        <dsp:cNvPr id="0" name=""/>
        <dsp:cNvSpPr/>
      </dsp:nvSpPr>
      <dsp:spPr>
        <a:xfrm rot="10800000">
          <a:off x="0" y="1868114"/>
          <a:ext cx="1494518" cy="94267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290" tIns="156464" rIns="106290" bIns="156464" numCol="1" spcCol="1270" anchor="ctr" anchorCtr="0">
          <a:noAutofit/>
        </a:bodyPr>
        <a:lstStyle/>
        <a:p>
          <a:pPr marL="0" lvl="0" indent="0" algn="ctr" defTabSz="977900">
            <a:lnSpc>
              <a:spcPct val="90000"/>
            </a:lnSpc>
            <a:spcBef>
              <a:spcPct val="0"/>
            </a:spcBef>
            <a:spcAft>
              <a:spcPct val="35000"/>
            </a:spcAft>
            <a:buNone/>
          </a:pPr>
          <a:r>
            <a:rPr lang="en-US" sz="2200" kern="1200"/>
            <a:t>Pick</a:t>
          </a:r>
        </a:p>
      </dsp:txBody>
      <dsp:txXfrm rot="-10800000">
        <a:off x="0" y="1868114"/>
        <a:ext cx="1494518" cy="612735"/>
      </dsp:txXfrm>
    </dsp:sp>
    <dsp:sp modelId="{AB58C0F8-A019-0F46-963D-C95B934552F2}">
      <dsp:nvSpPr>
        <dsp:cNvPr id="0" name=""/>
        <dsp:cNvSpPr/>
      </dsp:nvSpPr>
      <dsp:spPr>
        <a:xfrm>
          <a:off x="1494518" y="1868114"/>
          <a:ext cx="4483554" cy="612735"/>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948" tIns="190500" rIns="90948" bIns="190500" numCol="1" spcCol="1270" anchor="ctr" anchorCtr="0">
          <a:noAutofit/>
        </a:bodyPr>
        <a:lstStyle/>
        <a:p>
          <a:pPr marL="0" lvl="0" indent="0" algn="l" defTabSz="666750">
            <a:lnSpc>
              <a:spcPct val="90000"/>
            </a:lnSpc>
            <a:spcBef>
              <a:spcPct val="0"/>
            </a:spcBef>
            <a:spcAft>
              <a:spcPct val="35000"/>
            </a:spcAft>
            <a:buNone/>
          </a:pPr>
          <a:r>
            <a:rPr lang="en-US" sz="1500" kern="1200"/>
            <a:t>Pick a name</a:t>
          </a:r>
        </a:p>
      </dsp:txBody>
      <dsp:txXfrm>
        <a:off x="1494518" y="1868114"/>
        <a:ext cx="4483554" cy="612735"/>
      </dsp:txXfrm>
    </dsp:sp>
    <dsp:sp modelId="{DFB5719E-8ECC-AA42-88C8-5BCCFAD95935}">
      <dsp:nvSpPr>
        <dsp:cNvPr id="0" name=""/>
        <dsp:cNvSpPr/>
      </dsp:nvSpPr>
      <dsp:spPr>
        <a:xfrm rot="10800000">
          <a:off x="0" y="934637"/>
          <a:ext cx="1494518" cy="94267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290" tIns="156464" rIns="106290" bIns="156464" numCol="1" spcCol="1270" anchor="ctr" anchorCtr="0">
          <a:noAutofit/>
        </a:bodyPr>
        <a:lstStyle/>
        <a:p>
          <a:pPr marL="0" lvl="0" indent="0" algn="ctr" defTabSz="977900">
            <a:lnSpc>
              <a:spcPct val="90000"/>
            </a:lnSpc>
            <a:spcBef>
              <a:spcPct val="0"/>
            </a:spcBef>
            <a:spcAft>
              <a:spcPct val="35000"/>
            </a:spcAft>
            <a:buNone/>
          </a:pPr>
          <a:r>
            <a:rPr lang="en-US" sz="2200" kern="1200"/>
            <a:t>Set up</a:t>
          </a:r>
        </a:p>
      </dsp:txBody>
      <dsp:txXfrm rot="-10800000">
        <a:off x="0" y="934637"/>
        <a:ext cx="1494518" cy="612735"/>
      </dsp:txXfrm>
    </dsp:sp>
    <dsp:sp modelId="{C9AEB3D2-7AE2-604C-A330-E34499572CB3}">
      <dsp:nvSpPr>
        <dsp:cNvPr id="0" name=""/>
        <dsp:cNvSpPr/>
      </dsp:nvSpPr>
      <dsp:spPr>
        <a:xfrm>
          <a:off x="1494518" y="934637"/>
          <a:ext cx="4483554" cy="612735"/>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948" tIns="190500" rIns="90948" bIns="190500" numCol="1" spcCol="1270" anchor="ctr" anchorCtr="0">
          <a:noAutofit/>
        </a:bodyPr>
        <a:lstStyle/>
        <a:p>
          <a:pPr marL="0" lvl="0" indent="0" algn="l" defTabSz="666750">
            <a:lnSpc>
              <a:spcPct val="90000"/>
            </a:lnSpc>
            <a:spcBef>
              <a:spcPct val="0"/>
            </a:spcBef>
            <a:spcAft>
              <a:spcPct val="35000"/>
            </a:spcAft>
            <a:buNone/>
          </a:pPr>
          <a:r>
            <a:rPr lang="en-US" sz="1500" kern="1200" dirty="0"/>
            <a:t>Set up a Firebase project </a:t>
          </a:r>
          <a:r>
            <a:rPr lang="en-US" sz="1500" kern="1200" dirty="0">
              <a:hlinkClick xmlns:r="http://schemas.openxmlformats.org/officeDocument/2006/relationships" r:id="rId1"/>
            </a:rPr>
            <a:t>Step-by-step guide</a:t>
          </a:r>
          <a:endParaRPr lang="en-US" sz="1500" kern="1200" dirty="0"/>
        </a:p>
      </dsp:txBody>
      <dsp:txXfrm>
        <a:off x="1494518" y="934637"/>
        <a:ext cx="4483554" cy="612735"/>
      </dsp:txXfrm>
    </dsp:sp>
    <dsp:sp modelId="{B0771ABD-90D5-B143-A626-B3C417573ED4}">
      <dsp:nvSpPr>
        <dsp:cNvPr id="0" name=""/>
        <dsp:cNvSpPr/>
      </dsp:nvSpPr>
      <dsp:spPr>
        <a:xfrm rot="10800000">
          <a:off x="0" y="1161"/>
          <a:ext cx="1494518" cy="94267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290" tIns="156464" rIns="106290" bIns="156464" numCol="1" spcCol="1270" anchor="ctr" anchorCtr="0">
          <a:noAutofit/>
        </a:bodyPr>
        <a:lstStyle/>
        <a:p>
          <a:pPr marL="0" lvl="0" indent="0" algn="ctr" defTabSz="977900">
            <a:lnSpc>
              <a:spcPct val="90000"/>
            </a:lnSpc>
            <a:spcBef>
              <a:spcPct val="0"/>
            </a:spcBef>
            <a:spcAft>
              <a:spcPct val="35000"/>
            </a:spcAft>
            <a:buNone/>
          </a:pPr>
          <a:r>
            <a:rPr lang="en-US" sz="2200" kern="1200"/>
            <a:t>Sign up</a:t>
          </a:r>
        </a:p>
      </dsp:txBody>
      <dsp:txXfrm rot="-10800000">
        <a:off x="0" y="1161"/>
        <a:ext cx="1494518" cy="612735"/>
      </dsp:txXfrm>
    </dsp:sp>
    <dsp:sp modelId="{384C8D0E-39B8-DE48-9F12-5FE6FB7DB7B3}">
      <dsp:nvSpPr>
        <dsp:cNvPr id="0" name=""/>
        <dsp:cNvSpPr/>
      </dsp:nvSpPr>
      <dsp:spPr>
        <a:xfrm>
          <a:off x="1494518" y="1161"/>
          <a:ext cx="4483554" cy="612735"/>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948" tIns="190500" rIns="90948" bIns="190500" numCol="1" spcCol="1270" anchor="ctr" anchorCtr="0">
          <a:noAutofit/>
        </a:bodyPr>
        <a:lstStyle/>
        <a:p>
          <a:pPr marL="0" lvl="0" indent="0" algn="l" defTabSz="666750">
            <a:lnSpc>
              <a:spcPct val="90000"/>
            </a:lnSpc>
            <a:spcBef>
              <a:spcPct val="0"/>
            </a:spcBef>
            <a:spcAft>
              <a:spcPct val="35000"/>
            </a:spcAft>
            <a:buNone/>
          </a:pPr>
          <a:r>
            <a:rPr lang="en-US" sz="1500" kern="1200" dirty="0">
              <a:hlinkClick xmlns:r="http://schemas.openxmlformats.org/officeDocument/2006/relationships" r:id="rId2"/>
            </a:rPr>
            <a:t>Sign up for Firebase on their website. </a:t>
          </a:r>
          <a:r>
            <a:rPr lang="en-US" sz="1500" kern="1200" dirty="0"/>
            <a:t>(It's free)</a:t>
          </a:r>
        </a:p>
      </dsp:txBody>
      <dsp:txXfrm>
        <a:off x="1494518" y="1161"/>
        <a:ext cx="4483554" cy="6127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42FB9-3091-48A2-ACCE-A71067AE26A2}">
      <dsp:nvSpPr>
        <dsp:cNvPr id="0" name=""/>
        <dsp:cNvSpPr/>
      </dsp:nvSpPr>
      <dsp:spPr>
        <a:xfrm>
          <a:off x="1963837" y="57374"/>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F0852B-D984-4A65-A111-B3F360754B60}">
      <dsp:nvSpPr>
        <dsp:cNvPr id="0" name=""/>
        <dsp:cNvSpPr/>
      </dsp:nvSpPr>
      <dsp:spPr>
        <a:xfrm>
          <a:off x="2431837" y="525374"/>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4A9721-6D69-4B81-A4F2-28243C264DED}">
      <dsp:nvSpPr>
        <dsp:cNvPr id="0" name=""/>
        <dsp:cNvSpPr/>
      </dsp:nvSpPr>
      <dsp:spPr>
        <a:xfrm>
          <a:off x="1261837" y="293737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What went well?</a:t>
          </a:r>
        </a:p>
      </dsp:txBody>
      <dsp:txXfrm>
        <a:off x="1261837" y="2937375"/>
        <a:ext cx="3600000" cy="720000"/>
      </dsp:txXfrm>
    </dsp:sp>
    <dsp:sp modelId="{16A5F2B9-AB24-4DE1-B184-21211864C9F1}">
      <dsp:nvSpPr>
        <dsp:cNvPr id="0" name=""/>
        <dsp:cNvSpPr/>
      </dsp:nvSpPr>
      <dsp:spPr>
        <a:xfrm>
          <a:off x="6193837" y="57374"/>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25BB0-545A-4969-B98F-2DBD4F28D5F0}">
      <dsp:nvSpPr>
        <dsp:cNvPr id="0" name=""/>
        <dsp:cNvSpPr/>
      </dsp:nvSpPr>
      <dsp:spPr>
        <a:xfrm>
          <a:off x="6661837" y="525374"/>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FD98FE-22D2-47FB-9AEF-D41E8C217967}">
      <dsp:nvSpPr>
        <dsp:cNvPr id="0" name=""/>
        <dsp:cNvSpPr/>
      </dsp:nvSpPr>
      <dsp:spPr>
        <a:xfrm>
          <a:off x="5491837" y="293737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What was difficult?</a:t>
          </a:r>
        </a:p>
      </dsp:txBody>
      <dsp:txXfrm>
        <a:off x="5491837" y="2937375"/>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D1BA43-912A-0A44-9D0B-308F517ACD2E}"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E4403-6D3E-D746-A1DE-17AF39364E86}" type="slidenum">
              <a:rPr lang="en-US" smtClean="0"/>
              <a:t>‹#›</a:t>
            </a:fld>
            <a:endParaRPr lang="en-US"/>
          </a:p>
        </p:txBody>
      </p:sp>
    </p:spTree>
    <p:extLst>
      <p:ext uri="{BB962C8B-B14F-4D97-AF65-F5344CB8AC3E}">
        <p14:creationId xmlns:p14="http://schemas.microsoft.com/office/powerpoint/2010/main" val="3694963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freecodecamp.org/news/javascript-es6-promises-for-beginners-resolve-reject-and-chaining-explained/#:~:text=A%20promise%20in%20JavaScript%20is%20similar%20to%20a,kept%20when%20the%20time%20comes%2C%20or%20it%20won%E2%80%99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FC1C6-E6CD-FA4D-B820-3B91656813BF}" type="slidenum">
              <a:rPr lang="en-US" smtClean="0"/>
              <a:t>1</a:t>
            </a:fld>
            <a:endParaRPr lang="en-US"/>
          </a:p>
        </p:txBody>
      </p:sp>
    </p:spTree>
    <p:extLst>
      <p:ext uri="{BB962C8B-B14F-4D97-AF65-F5344CB8AC3E}">
        <p14:creationId xmlns:p14="http://schemas.microsoft.com/office/powerpoint/2010/main" val="290792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E4403-6D3E-D746-A1DE-17AF39364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377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E"/>
                </a:solidFill>
                <a:effectLst/>
                <a:latin typeface="-apple-system"/>
              </a:rPr>
              <a:t>E </a:t>
            </a:r>
            <a:r>
              <a:rPr lang="en-US" b="0" i="0" dirty="0" err="1">
                <a:solidFill>
                  <a:srgbClr val="24292E"/>
                </a:solidFill>
                <a:effectLst/>
                <a:latin typeface="-apple-system"/>
              </a:rPr>
              <a:t>tiT</a:t>
            </a:r>
            <a:r>
              <a:rPr lang="en-US" b="0" i="0" dirty="0">
                <a:solidFill>
                  <a:srgbClr val="24292E"/>
                </a:solidFill>
                <a:effectLst/>
                <a:latin typeface="-apple-system"/>
              </a:rPr>
              <a:t> </a:t>
            </a:r>
            <a:r>
              <a:rPr lang="en-US" b="0" i="0" dirty="0" err="1">
                <a:solidFill>
                  <a:srgbClr val="24292E"/>
                </a:solidFill>
                <a:effectLst/>
                <a:latin typeface="-apple-system"/>
              </a:rPr>
              <a:t>configTry</a:t>
            </a:r>
            <a:r>
              <a:rPr lang="en-US" b="0" i="0" dirty="0">
                <a:solidFill>
                  <a:srgbClr val="24292E"/>
                </a:solidFill>
                <a:effectLst/>
                <a:latin typeface="-apple-system"/>
              </a:rPr>
              <a:t> to re-create the picture above in your own Firebase 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E"/>
                </a:solidFill>
                <a:effectLst/>
                <a:latin typeface="-apple-system"/>
              </a:rPr>
              <a:t>Try to re-create the picture above in your own Firebase DB.</a:t>
            </a:r>
          </a:p>
          <a:p>
            <a:pPr algn="l"/>
            <a:r>
              <a:rPr lang="en-US" b="0" i="0" dirty="0">
                <a:solidFill>
                  <a:srgbClr val="24292E"/>
                </a:solidFill>
                <a:effectLst/>
                <a:latin typeface="-apple-system"/>
              </a:rPr>
              <a:t>Try to re-create the picture above in your own Firebase DB.</a:t>
            </a:r>
          </a:p>
          <a:p>
            <a:br>
              <a:rPr lang="en-US" dirty="0"/>
            </a:br>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14</a:t>
            </a:fld>
            <a:endParaRPr lang="en-US"/>
          </a:p>
        </p:txBody>
      </p:sp>
    </p:spTree>
    <p:extLst>
      <p:ext uri="{BB962C8B-B14F-4D97-AF65-F5344CB8AC3E}">
        <p14:creationId xmlns:p14="http://schemas.microsoft.com/office/powerpoint/2010/main" val="1496455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We've already got a class that will connect to Firebase for us. We're going to add a method to that class for each action you want to do on the DB. Each time you ask (query) for information, or add / update / remove information, </a:t>
            </a:r>
            <a:r>
              <a:rPr lang="en-US" b="0" i="0" dirty="0" err="1">
                <a:solidFill>
                  <a:srgbClr val="24292E"/>
                </a:solidFill>
                <a:effectLst/>
                <a:latin typeface="-apple-system"/>
              </a:rPr>
              <a:t>etc</a:t>
            </a:r>
            <a:r>
              <a:rPr lang="en-US" b="0" i="0" dirty="0">
                <a:solidFill>
                  <a:srgbClr val="24292E"/>
                </a:solidFill>
                <a:effectLst/>
                <a:latin typeface="-apple-system"/>
              </a:rPr>
              <a:t> - each action gets their own method.</a:t>
            </a:r>
            <a:br>
              <a:rPr lang="en-US" dirty="0"/>
            </a:br>
            <a:r>
              <a:rPr lang="en-US" b="0" i="0" dirty="0">
                <a:solidFill>
                  <a:srgbClr val="24292E"/>
                </a:solidFill>
                <a:effectLst/>
                <a:latin typeface="-apple-system"/>
              </a:rPr>
              <a:t>This way you can then say something like "</a:t>
            </a:r>
            <a:r>
              <a:rPr lang="en-US" dirty="0" err="1"/>
              <a:t>db.addUser</a:t>
            </a:r>
            <a:r>
              <a:rPr lang="en-US" dirty="0"/>
              <a:t>(</a:t>
            </a:r>
            <a:r>
              <a:rPr lang="en-US" dirty="0" err="1"/>
              <a:t>firstname</a:t>
            </a:r>
            <a:r>
              <a:rPr lang="en-US" dirty="0"/>
              <a:t>, </a:t>
            </a:r>
            <a:r>
              <a:rPr lang="en-US" dirty="0" err="1"/>
              <a:t>lastname</a:t>
            </a:r>
            <a:r>
              <a:rPr lang="en-US" dirty="0"/>
              <a:t>, </a:t>
            </a:r>
            <a:r>
              <a:rPr lang="en-US" dirty="0" err="1"/>
              <a:t>etc</a:t>
            </a:r>
            <a:r>
              <a:rPr lang="en-US" dirty="0"/>
              <a:t>, </a:t>
            </a:r>
            <a:r>
              <a:rPr lang="en-US" dirty="0" err="1"/>
              <a:t>etc</a:t>
            </a:r>
            <a:r>
              <a:rPr lang="en-US" dirty="0"/>
              <a:t>);</a:t>
            </a:r>
            <a:r>
              <a:rPr lang="en-US" b="0" i="0" dirty="0">
                <a:solidFill>
                  <a:srgbClr val="24292E"/>
                </a:solidFill>
                <a:effectLst/>
                <a:latin typeface="-apple-system"/>
              </a:rPr>
              <a:t>" in the rest of your app, and this one class is the only thing that needs to worry about how to interact with the database.</a:t>
            </a:r>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17</a:t>
            </a:fld>
            <a:endParaRPr lang="en-US"/>
          </a:p>
        </p:txBody>
      </p:sp>
    </p:spTree>
    <p:extLst>
      <p:ext uri="{BB962C8B-B14F-4D97-AF65-F5344CB8AC3E}">
        <p14:creationId xmlns:p14="http://schemas.microsoft.com/office/powerpoint/2010/main" val="105563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19</a:t>
            </a:fld>
            <a:endParaRPr lang="en-US"/>
          </a:p>
        </p:txBody>
      </p:sp>
    </p:spTree>
    <p:extLst>
      <p:ext uri="{BB962C8B-B14F-4D97-AF65-F5344CB8AC3E}">
        <p14:creationId xmlns:p14="http://schemas.microsoft.com/office/powerpoint/2010/main" val="1617124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E"/>
                </a:solidFill>
                <a:effectLst/>
                <a:latin typeface="-apple-system"/>
              </a:rPr>
              <a:t>Notice that this will </a:t>
            </a:r>
            <a:r>
              <a:rPr lang="en-US" b="1" i="0" dirty="0">
                <a:solidFill>
                  <a:srgbClr val="24292E"/>
                </a:solidFill>
                <a:effectLst/>
                <a:latin typeface="-apple-system"/>
              </a:rPr>
              <a:t>create a new JSON object within the overall database at the users/1 location. </a:t>
            </a:r>
            <a:r>
              <a:rPr lang="en-US" b="0" i="0" dirty="0">
                <a:solidFill>
                  <a:srgbClr val="24292E"/>
                </a:solidFill>
                <a:effectLst/>
                <a:latin typeface="-apple-system"/>
              </a:rPr>
              <a:t>Typically the '1' would be an ID identifying a particular user. This does mean that if we run this method twice then the second time this method will replace the contents of users/1 during that second time that it runs.</a:t>
            </a:r>
          </a:p>
          <a:p>
            <a:pPr algn="l"/>
            <a:r>
              <a:rPr lang="en-US" b="0" i="0" dirty="0">
                <a:solidFill>
                  <a:srgbClr val="24292E"/>
                </a:solidFill>
                <a:effectLst/>
                <a:latin typeface="-apple-system"/>
              </a:rPr>
              <a:t>We do this by following the steps we listed above. </a:t>
            </a:r>
            <a:r>
              <a:rPr lang="en-US" b="1" i="0" dirty="0">
                <a:solidFill>
                  <a:srgbClr val="24292E"/>
                </a:solidFill>
                <a:effectLst/>
                <a:latin typeface="-apple-system"/>
              </a:rPr>
              <a:t>First we get a reference to the object that we want to create (it's ok that it doesn't exist yet) using the line et </a:t>
            </a:r>
            <a:r>
              <a:rPr lang="en-US" b="1" i="0" dirty="0" err="1">
                <a:solidFill>
                  <a:srgbClr val="24292E"/>
                </a:solidFill>
                <a:effectLst/>
                <a:latin typeface="-apple-system"/>
              </a:rPr>
              <a:t>newUserRef</a:t>
            </a:r>
            <a:r>
              <a:rPr lang="en-US" b="1" i="0" dirty="0">
                <a:solidFill>
                  <a:srgbClr val="24292E"/>
                </a:solidFill>
                <a:effectLst/>
                <a:latin typeface="-apple-system"/>
              </a:rPr>
              <a:t> = </a:t>
            </a:r>
            <a:r>
              <a:rPr lang="en-US" b="1" i="0" dirty="0" err="1">
                <a:solidFill>
                  <a:srgbClr val="24292E"/>
                </a:solidFill>
                <a:effectLst/>
                <a:latin typeface="-apple-system"/>
              </a:rPr>
              <a:t>firebase.database</a:t>
            </a:r>
            <a:r>
              <a:rPr lang="en-US" b="1" i="0" dirty="0">
                <a:solidFill>
                  <a:srgbClr val="24292E"/>
                </a:solidFill>
                <a:effectLst/>
                <a:latin typeface="-apple-system"/>
              </a:rPr>
              <a:t>().ref('users/1');</a:t>
            </a:r>
          </a:p>
          <a:p>
            <a:pPr algn="l"/>
            <a:r>
              <a:rPr lang="en-US" b="1" i="0" u="sng" dirty="0">
                <a:solidFill>
                  <a:srgbClr val="24292E"/>
                </a:solidFill>
                <a:effectLst/>
                <a:latin typeface="-apple-system"/>
              </a:rPr>
              <a:t>Next</a:t>
            </a:r>
            <a:r>
              <a:rPr lang="en-US" b="0" i="0" dirty="0">
                <a:solidFill>
                  <a:srgbClr val="24292E"/>
                </a:solidFill>
                <a:effectLst/>
                <a:latin typeface="-apple-system"/>
              </a:rPr>
              <a:t>, </a:t>
            </a:r>
            <a:r>
              <a:rPr lang="en-US" b="1" i="0" dirty="0">
                <a:solidFill>
                  <a:srgbClr val="24292E"/>
                </a:solidFill>
                <a:effectLst/>
                <a:latin typeface="-apple-system"/>
              </a:rPr>
              <a:t>we call the set method and hand it a JavaScript object literal, starting on this line: </a:t>
            </a:r>
            <a:r>
              <a:rPr lang="en-US" b="1" i="0" dirty="0" err="1">
                <a:solidFill>
                  <a:srgbClr val="24292E"/>
                </a:solidFill>
                <a:effectLst/>
                <a:latin typeface="-apple-system"/>
              </a:rPr>
              <a:t>newUserRef.set</a:t>
            </a:r>
            <a:r>
              <a:rPr lang="en-US" b="1" i="0" dirty="0">
                <a:solidFill>
                  <a:srgbClr val="24292E"/>
                </a:solidFill>
                <a:effectLst/>
                <a:latin typeface="-apple-system"/>
              </a:rPr>
              <a:t>({</a:t>
            </a:r>
          </a:p>
          <a:p>
            <a:pPr algn="l"/>
            <a:endParaRPr lang="en-US" b="1" i="0" dirty="0">
              <a:solidFill>
                <a:srgbClr val="24292E"/>
              </a:solidFill>
              <a:effectLst/>
              <a:latin typeface="-apple-system"/>
            </a:endParaRPr>
          </a:p>
          <a:p>
            <a:pPr algn="l"/>
            <a:endParaRPr lang="en-US" b="0" i="0" dirty="0">
              <a:solidFill>
                <a:srgbClr val="24292E"/>
              </a:solidFill>
              <a:effectLst/>
              <a:latin typeface="-apple-system"/>
            </a:endParaRPr>
          </a:p>
          <a:p>
            <a:pPr algn="l"/>
            <a:r>
              <a:rPr lang="en-US" b="0" i="0" dirty="0">
                <a:solidFill>
                  <a:srgbClr val="24292E"/>
                </a:solidFill>
                <a:effectLst/>
                <a:latin typeface="-apple-system"/>
              </a:rPr>
              <a:t>Finally, on to the third step.</a:t>
            </a:r>
            <a:br>
              <a:rPr lang="en-US" b="0" i="0" dirty="0">
                <a:solidFill>
                  <a:srgbClr val="24292E"/>
                </a:solidFill>
                <a:effectLst/>
                <a:latin typeface="-apple-system"/>
              </a:rPr>
            </a:br>
            <a:r>
              <a:rPr lang="en-US" b="0" i="0" dirty="0">
                <a:solidFill>
                  <a:srgbClr val="24292E"/>
                </a:solidFill>
                <a:effectLst/>
                <a:latin typeface="-apple-system"/>
              </a:rPr>
              <a:t>How do we know if the operation succeeded or not? There's any number of reasons why this might not work. We might experience some sort of connection issue across the internet, or we might run out of space in the database (particularly for the 'free' plan), or, or, or. So how do we check that things worked out ok? This is complicated by the fact that it may take a while to get the response back from the Firebase server out there on the Internet and we'd like our program to do something productive in the meantime.</a:t>
            </a:r>
          </a:p>
          <a:p>
            <a:pPr algn="l"/>
            <a:r>
              <a:rPr lang="en-US" b="0" i="0" dirty="0">
                <a:solidFill>
                  <a:srgbClr val="24292E"/>
                </a:solidFill>
                <a:effectLst/>
                <a:latin typeface="-apple-system"/>
              </a:rPr>
              <a:t>We'll solve these two problems (did my DB operation work ok? how can I do something else while I'm waiting for the answer?) by using JavaScript Promises. This is that .then() method call with the two arrow functions inside it:</a:t>
            </a:r>
          </a:p>
          <a:p>
            <a:pPr algn="l"/>
            <a:endParaRPr lang="en-US" b="0" i="0" dirty="0">
              <a:solidFill>
                <a:srgbClr val="24292E"/>
              </a:solidFill>
              <a:effectLst/>
              <a:latin typeface="-apple-system"/>
            </a:endParaRPr>
          </a:p>
          <a:p>
            <a:pPr algn="l"/>
            <a:r>
              <a:rPr lang="en-US" b="0" i="0" dirty="0">
                <a:solidFill>
                  <a:srgbClr val="24292E"/>
                </a:solidFill>
                <a:effectLst/>
                <a:latin typeface="-apple-system"/>
              </a:rPr>
              <a:t>Essentially, if things went ok then the first function will be called (in our case, this will print out "Added the new user successfully!" ). If something goes wrong then the second function will be called.</a:t>
            </a:r>
          </a:p>
          <a:p>
            <a:pPr algn="l"/>
            <a:r>
              <a:rPr lang="en-US" b="0" i="0" dirty="0">
                <a:solidFill>
                  <a:srgbClr val="24292E"/>
                </a:solidFill>
                <a:effectLst/>
                <a:latin typeface="-apple-system"/>
              </a:rPr>
              <a:t>It's really important to understand that if you want to run code only when you know for sure that the database operation has succeeded then you must run it inside that first arrow function.</a:t>
            </a:r>
          </a:p>
          <a:p>
            <a:pPr algn="l"/>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3D9E4403-6D3E-D746-A1DE-17AF39364E86}" type="slidenum">
              <a:rPr lang="en-US" smtClean="0"/>
              <a:t>21</a:t>
            </a:fld>
            <a:endParaRPr lang="en-US"/>
          </a:p>
        </p:txBody>
      </p:sp>
    </p:spTree>
    <p:extLst>
      <p:ext uri="{BB962C8B-B14F-4D97-AF65-F5344CB8AC3E}">
        <p14:creationId xmlns:p14="http://schemas.microsoft.com/office/powerpoint/2010/main" val="3197676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We can ask Firebase to create a new node using the </a:t>
            </a:r>
            <a:r>
              <a:rPr lang="en-US" b="1" dirty="0"/>
              <a:t>push()</a:t>
            </a:r>
            <a:r>
              <a:rPr lang="en-US" b="1" i="0" dirty="0">
                <a:solidFill>
                  <a:srgbClr val="24292E"/>
                </a:solidFill>
                <a:effectLst/>
                <a:latin typeface="-apple-system"/>
              </a:rPr>
              <a:t> </a:t>
            </a:r>
            <a:r>
              <a:rPr lang="en-US" b="0" i="0" dirty="0">
                <a:solidFill>
                  <a:srgbClr val="24292E"/>
                </a:solidFill>
                <a:effectLst/>
                <a:latin typeface="-apple-system"/>
              </a:rPr>
              <a:t>method, which will </a:t>
            </a:r>
            <a:r>
              <a:rPr lang="en-US" b="1" i="0" dirty="0">
                <a:solidFill>
                  <a:srgbClr val="24292E"/>
                </a:solidFill>
                <a:effectLst/>
                <a:latin typeface="-apple-system"/>
              </a:rPr>
              <a:t>add another node and give it a unique ID</a:t>
            </a:r>
            <a:r>
              <a:rPr lang="en-US" b="0" i="0" dirty="0">
                <a:solidFill>
                  <a:srgbClr val="24292E"/>
                </a:solidFill>
                <a:effectLst/>
                <a:latin typeface="-apple-system"/>
              </a:rPr>
              <a:t>.</a:t>
            </a:r>
          </a:p>
          <a:p>
            <a:endParaRPr lang="en-US" b="0" i="0" dirty="0">
              <a:solidFill>
                <a:srgbClr val="24292E"/>
              </a:solidFill>
              <a:effectLst/>
              <a:latin typeface="-apple-system"/>
            </a:endParaRPr>
          </a:p>
          <a:p>
            <a:pPr algn="l"/>
            <a:r>
              <a:rPr lang="en-US" b="0" i="0" dirty="0">
                <a:solidFill>
                  <a:srgbClr val="24292E"/>
                </a:solidFill>
                <a:effectLst/>
                <a:latin typeface="-apple-system"/>
              </a:rPr>
              <a:t>This is very similar to the first version - we obtain a reference to the right place in the Firebase DB (but this time we want a reference to the parent of the place where we want to add the new object - we're using users here, not users/1)(which makes sense, since we don't know what the ID number should be).</a:t>
            </a:r>
          </a:p>
          <a:p>
            <a:pPr algn="l"/>
            <a:r>
              <a:rPr lang="en-US" b="0" i="0" dirty="0">
                <a:solidFill>
                  <a:srgbClr val="24292E"/>
                </a:solidFill>
                <a:effectLst/>
                <a:latin typeface="-apple-system"/>
              </a:rPr>
              <a:t>Next, we call</a:t>
            </a:r>
            <a:r>
              <a:rPr lang="en-US" b="1" i="0" dirty="0">
                <a:solidFill>
                  <a:srgbClr val="24292E"/>
                </a:solidFill>
                <a:effectLst/>
                <a:latin typeface="-apple-system"/>
              </a:rPr>
              <a:t> .push() </a:t>
            </a:r>
            <a:r>
              <a:rPr lang="en-US" b="0" i="0" dirty="0">
                <a:solidFill>
                  <a:srgbClr val="24292E"/>
                </a:solidFill>
                <a:effectLst/>
                <a:latin typeface="-apple-system"/>
              </a:rPr>
              <a:t>to ask Firebase to create a new object underneath the </a:t>
            </a:r>
            <a:r>
              <a:rPr lang="en-US" b="1" i="1" dirty="0">
                <a:solidFill>
                  <a:srgbClr val="24292E"/>
                </a:solidFill>
                <a:effectLst/>
                <a:latin typeface="-apple-system"/>
              </a:rPr>
              <a:t>users</a:t>
            </a:r>
            <a:r>
              <a:rPr lang="en-US" b="0" i="0" dirty="0">
                <a:solidFill>
                  <a:srgbClr val="24292E"/>
                </a:solidFill>
                <a:effectLst/>
                <a:latin typeface="-apple-system"/>
              </a:rPr>
              <a:t> location. Firebase will also assign a </a:t>
            </a:r>
            <a:r>
              <a:rPr lang="en-US" b="1" i="0" dirty="0">
                <a:solidFill>
                  <a:srgbClr val="24292E"/>
                </a:solidFill>
                <a:effectLst/>
                <a:latin typeface="-apple-system"/>
              </a:rPr>
              <a:t>unique ID </a:t>
            </a:r>
            <a:r>
              <a:rPr lang="en-US" b="0" i="0" dirty="0">
                <a:solidFill>
                  <a:srgbClr val="24292E"/>
                </a:solidFill>
                <a:effectLst/>
                <a:latin typeface="-apple-system"/>
              </a:rPr>
              <a:t>to it, as well.</a:t>
            </a:r>
          </a:p>
          <a:p>
            <a:pPr algn="l"/>
            <a:r>
              <a:rPr lang="en-US" b="0" i="0" dirty="0">
                <a:solidFill>
                  <a:srgbClr val="24292E"/>
                </a:solidFill>
                <a:effectLst/>
                <a:latin typeface="-apple-system"/>
              </a:rPr>
              <a:t>Once we've done that we'll call</a:t>
            </a:r>
            <a:r>
              <a:rPr lang="en-US" b="1" i="0" dirty="0">
                <a:solidFill>
                  <a:srgbClr val="24292E"/>
                </a:solidFill>
                <a:effectLst/>
                <a:latin typeface="-apple-system"/>
              </a:rPr>
              <a:t> .set() </a:t>
            </a:r>
            <a:r>
              <a:rPr lang="en-US" b="0" i="0" dirty="0">
                <a:solidFill>
                  <a:srgbClr val="24292E"/>
                </a:solidFill>
                <a:effectLst/>
                <a:latin typeface="-apple-system"/>
              </a:rPr>
              <a:t>on the new object that we got back from Firebase to actually set up the new object the way we want.</a:t>
            </a:r>
          </a:p>
          <a:p>
            <a:pPr algn="l"/>
            <a:r>
              <a:rPr lang="en-US" b="0" i="0" dirty="0">
                <a:solidFill>
                  <a:srgbClr val="24292E"/>
                </a:solidFill>
                <a:effectLst/>
                <a:latin typeface="-apple-system"/>
              </a:rPr>
              <a:t>The last step is to handle any errors in the </a:t>
            </a:r>
            <a:r>
              <a:rPr lang="en-US" b="1" i="0" dirty="0">
                <a:solidFill>
                  <a:srgbClr val="24292E"/>
                </a:solidFill>
                <a:effectLst/>
                <a:latin typeface="-apple-system"/>
              </a:rPr>
              <a:t>.then()</a:t>
            </a:r>
          </a:p>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23</a:t>
            </a:fld>
            <a:endParaRPr lang="en-US"/>
          </a:p>
        </p:txBody>
      </p:sp>
    </p:spTree>
    <p:extLst>
      <p:ext uri="{BB962C8B-B14F-4D97-AF65-F5344CB8AC3E}">
        <p14:creationId xmlns:p14="http://schemas.microsoft.com/office/powerpoint/2010/main" val="2418218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E"/>
                </a:solidFill>
                <a:effectLst/>
                <a:latin typeface="-apple-system"/>
              </a:rPr>
              <a:t>We'll ask Firebase for the current value of a particular part of the JSON document (of the database) and then wait for it to tell us what that is.</a:t>
            </a:r>
          </a:p>
          <a:p>
            <a:pPr algn="l"/>
            <a:r>
              <a:rPr lang="en-US" b="0" i="0" dirty="0">
                <a:solidFill>
                  <a:srgbClr val="24292E"/>
                </a:solidFill>
                <a:effectLst/>
                <a:latin typeface="-apple-system"/>
              </a:rPr>
              <a:t>It's important to understand that because Firebase is out there on the Internet / in The Cloud that it will take some time for our request to arrive at the Firebase servers, some time for the Firebase servers to figure out their response, and it'll take some time for that response to arrive back at our computer. We do NOT want our program to just stop and wait for all this to happen. Instead what we'll do is we'll set up and send our request, JavaScript will give us an "IOU" ("I Owe You"), then we'll tell JavaScript to get back to us when we've gotten a response to that IOU. The thing that JavaScript gives us is called a </a:t>
            </a:r>
            <a:r>
              <a:rPr lang="en-US" b="0" i="0" u="none" strike="noStrike" dirty="0">
                <a:solidFill>
                  <a:srgbClr val="24292E"/>
                </a:solidFill>
                <a:effectLst/>
                <a:latin typeface="-apple-system"/>
                <a:hlinkClick r:id="rId3"/>
              </a:rPr>
              <a:t>Promise</a:t>
            </a:r>
            <a:r>
              <a:rPr lang="en-US" b="0" i="0" dirty="0">
                <a:solidFill>
                  <a:srgbClr val="24292E"/>
                </a:solidFill>
                <a:effectLst/>
                <a:latin typeface="-apple-system"/>
              </a:rPr>
              <a:t>. We'll give JavaScript a function to call once we've received the response (aka "once the Promise has been resolved")</a:t>
            </a:r>
          </a:p>
          <a:p>
            <a:pPr algn="l"/>
            <a:r>
              <a:rPr lang="en-US" b="0" i="0" dirty="0">
                <a:solidFill>
                  <a:srgbClr val="24292E"/>
                </a:solidFill>
                <a:effectLst/>
                <a:latin typeface="-apple-system"/>
              </a:rPr>
              <a:t>Also remember that there's always the possibility that something goes wrong (we lose our connection to the Internet, or maybe just to Firebase, </a:t>
            </a:r>
            <a:r>
              <a:rPr lang="en-US" b="0" i="0" dirty="0" err="1">
                <a:solidFill>
                  <a:srgbClr val="24292E"/>
                </a:solidFill>
                <a:effectLst/>
                <a:latin typeface="-apple-system"/>
              </a:rPr>
              <a:t>etc</a:t>
            </a:r>
            <a:r>
              <a:rPr lang="en-US" b="0" i="0" dirty="0">
                <a:solidFill>
                  <a:srgbClr val="24292E"/>
                </a:solidFill>
                <a:effectLst/>
                <a:latin typeface="-apple-system"/>
              </a:rPr>
              <a:t>, </a:t>
            </a:r>
            <a:r>
              <a:rPr lang="en-US" b="0" i="0" dirty="0" err="1">
                <a:solidFill>
                  <a:srgbClr val="24292E"/>
                </a:solidFill>
                <a:effectLst/>
                <a:latin typeface="-apple-system"/>
              </a:rPr>
              <a:t>etc</a:t>
            </a:r>
            <a:r>
              <a:rPr lang="en-US" b="0" i="0" dirty="0">
                <a:solidFill>
                  <a:srgbClr val="24292E"/>
                </a:solidFill>
                <a:effectLst/>
                <a:latin typeface="-apple-system"/>
              </a:rPr>
              <a:t>) so we'll have to handle any potential </a:t>
            </a:r>
            <a:r>
              <a:rPr lang="en-US" b="0" i="0" dirty="0" err="1">
                <a:solidFill>
                  <a:srgbClr val="24292E"/>
                </a:solidFill>
                <a:effectLst/>
                <a:latin typeface="-apple-system"/>
              </a:rPr>
              <a:t>erros</a:t>
            </a:r>
            <a:r>
              <a:rPr lang="en-US" b="0" i="0" dirty="0">
                <a:solidFill>
                  <a:srgbClr val="24292E"/>
                </a:solidFill>
                <a:effectLst/>
                <a:latin typeface="-apple-system"/>
              </a:rPr>
              <a:t>.</a:t>
            </a:r>
          </a:p>
        </p:txBody>
      </p:sp>
      <p:sp>
        <p:nvSpPr>
          <p:cNvPr id="4" name="Slide Number Placeholder 3"/>
          <p:cNvSpPr>
            <a:spLocks noGrp="1"/>
          </p:cNvSpPr>
          <p:nvPr>
            <p:ph type="sldNum" sz="quarter" idx="5"/>
          </p:nvPr>
        </p:nvSpPr>
        <p:spPr/>
        <p:txBody>
          <a:bodyPr/>
          <a:lstStyle/>
          <a:p>
            <a:fld id="{3D9E4403-6D3E-D746-A1DE-17AF39364E86}" type="slidenum">
              <a:rPr lang="en-US" smtClean="0"/>
              <a:t>25</a:t>
            </a:fld>
            <a:endParaRPr lang="en-US"/>
          </a:p>
        </p:txBody>
      </p:sp>
    </p:spTree>
    <p:extLst>
      <p:ext uri="{BB962C8B-B14F-4D97-AF65-F5344CB8AC3E}">
        <p14:creationId xmlns:p14="http://schemas.microsoft.com/office/powerpoint/2010/main" val="594910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E"/>
                </a:solidFill>
                <a:effectLst/>
                <a:latin typeface="-apple-system"/>
              </a:rPr>
              <a:t>The idea is that we'll pass in a location (such as "/users/1") to get a particular object, and we'll pass in a function to call once we've gotten the </a:t>
            </a:r>
            <a:r>
              <a:rPr lang="en-US" b="0" i="0" dirty="0" err="1">
                <a:solidFill>
                  <a:srgbClr val="24292E"/>
                </a:solidFill>
                <a:effectLst/>
                <a:latin typeface="-apple-system"/>
              </a:rPr>
              <a:t>reponse</a:t>
            </a:r>
            <a:r>
              <a:rPr lang="en-US" b="0" i="0" dirty="0">
                <a:solidFill>
                  <a:srgbClr val="24292E"/>
                </a:solidFill>
                <a:effectLst/>
                <a:latin typeface="-apple-system"/>
              </a:rPr>
              <a:t> for Firebase. We'll call that function regardless of whether we get data or not, or get an error or not, so that the rest of our program can decide what it wants to do. If we do get an error we'll pass null so that the callback function can know that something went wrong.</a:t>
            </a:r>
          </a:p>
          <a:p>
            <a:pPr algn="l"/>
            <a:endParaRPr lang="en-US" b="0" i="0" dirty="0">
              <a:solidFill>
                <a:srgbClr val="24292E"/>
              </a:solidFill>
              <a:effectLst/>
              <a:latin typeface="-apple-system"/>
            </a:endParaRPr>
          </a:p>
          <a:p>
            <a:pPr algn="l"/>
            <a:r>
              <a:rPr lang="en-US" b="1" i="0" dirty="0">
                <a:solidFill>
                  <a:srgbClr val="24292E"/>
                </a:solidFill>
                <a:effectLst/>
                <a:latin typeface="-apple-system"/>
              </a:rPr>
              <a:t>The 'once' method is the method that actually asks the database for a piece of information</a:t>
            </a:r>
            <a:r>
              <a:rPr lang="en-US" b="0" i="0" dirty="0">
                <a:solidFill>
                  <a:srgbClr val="24292E"/>
                </a:solidFill>
                <a:effectLst/>
                <a:latin typeface="-apple-system"/>
              </a:rPr>
              <a:t>.</a:t>
            </a:r>
          </a:p>
          <a:p>
            <a:pPr algn="l"/>
            <a:r>
              <a:rPr lang="en-US" b="0" i="0" dirty="0">
                <a:solidFill>
                  <a:srgbClr val="24292E"/>
                </a:solidFill>
                <a:effectLst/>
                <a:latin typeface="-apple-system"/>
              </a:rPr>
              <a:t> \</a:t>
            </a:r>
            <a:r>
              <a:rPr lang="en-US" b="1" i="0" dirty="0">
                <a:solidFill>
                  <a:srgbClr val="24292E"/>
                </a:solidFill>
                <a:effectLst/>
                <a:latin typeface="-apple-system"/>
              </a:rPr>
              <a:t>Once will give us back a Promise, which we can then call methods on.</a:t>
            </a:r>
          </a:p>
          <a:p>
            <a:pPr algn="l"/>
            <a:r>
              <a:rPr lang="en-US" b="1" i="0" dirty="0">
                <a:solidFill>
                  <a:srgbClr val="24292E"/>
                </a:solidFill>
                <a:effectLst/>
                <a:latin typeface="-apple-system"/>
              </a:rPr>
              <a:t>The 'then</a:t>
            </a:r>
            <a:r>
              <a:rPr lang="en-US" b="0" i="0" dirty="0">
                <a:solidFill>
                  <a:srgbClr val="24292E"/>
                </a:solidFill>
                <a:effectLst/>
                <a:latin typeface="-apple-system"/>
              </a:rPr>
              <a:t>' method is a method on Promise objects. We tell JavaScript what function to call once the promise resolves (i.e., once we get the response to our request</a:t>
            </a:r>
            <a:r>
              <a:rPr lang="en-US" b="1" i="1" dirty="0">
                <a:solidFill>
                  <a:srgbClr val="24292E"/>
                </a:solidFill>
                <a:effectLst/>
                <a:latin typeface="-apple-system"/>
              </a:rPr>
              <a:t>). In this case we're giving it an anonymous arrow function. Weirdly, "then" returns the Promise. It's weird but handy - it means that we can call more Promise methods, one after the other, in a chain.</a:t>
            </a:r>
          </a:p>
          <a:p>
            <a:pPr algn="l"/>
            <a:endParaRPr lang="en-US" b="0" i="0" dirty="0">
              <a:solidFill>
                <a:srgbClr val="24292E"/>
              </a:solidFill>
              <a:effectLst/>
              <a:latin typeface="-apple-system"/>
            </a:endParaRPr>
          </a:p>
          <a:p>
            <a:pPr algn="l"/>
            <a:r>
              <a:rPr lang="en-US" b="0" i="0" dirty="0">
                <a:solidFill>
                  <a:srgbClr val="24292E"/>
                </a:solidFill>
                <a:effectLst/>
                <a:latin typeface="-apple-system"/>
              </a:rPr>
              <a:t>The '</a:t>
            </a:r>
            <a:r>
              <a:rPr lang="en-US" b="1" i="0" dirty="0">
                <a:solidFill>
                  <a:srgbClr val="24292E"/>
                </a:solidFill>
                <a:effectLst/>
                <a:latin typeface="-apple-system"/>
              </a:rPr>
              <a:t>'catch" </a:t>
            </a:r>
            <a:r>
              <a:rPr lang="en-US" b="0" i="0" dirty="0">
                <a:solidFill>
                  <a:srgbClr val="24292E"/>
                </a:solidFill>
                <a:effectLst/>
                <a:latin typeface="-apple-system"/>
              </a:rPr>
              <a:t>method will be called if the promise is broken - for example, if we've lost our connection to the Internet the program will eventually notice when our program 'times out' and stops waiting for a response.</a:t>
            </a:r>
          </a:p>
          <a:p>
            <a:br>
              <a:rPr lang="en-US" dirty="0"/>
            </a:b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3D9E4403-6D3E-D746-A1DE-17AF39364E86}" type="slidenum">
              <a:rPr lang="en-US" smtClean="0"/>
              <a:t>26</a:t>
            </a:fld>
            <a:endParaRPr lang="en-US"/>
          </a:p>
        </p:txBody>
      </p:sp>
    </p:spTree>
    <p:extLst>
      <p:ext uri="{BB962C8B-B14F-4D97-AF65-F5344CB8AC3E}">
        <p14:creationId xmlns:p14="http://schemas.microsoft.com/office/powerpoint/2010/main" val="4045105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This method looks really similar to the other method. So similar that we could probably get away with a single version instead of having two separate methods for this :)</a:t>
            </a:r>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27</a:t>
            </a:fld>
            <a:endParaRPr lang="en-US"/>
          </a:p>
        </p:txBody>
      </p:sp>
    </p:spTree>
    <p:extLst>
      <p:ext uri="{BB962C8B-B14F-4D97-AF65-F5344CB8AC3E}">
        <p14:creationId xmlns:p14="http://schemas.microsoft.com/office/powerpoint/2010/main" val="823659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E"/>
                </a:solidFill>
                <a:effectLst/>
                <a:latin typeface="-apple-system"/>
              </a:rPr>
              <a:t>This method looks really similar to the other method. So similar that we could probably get away with a single version instead of having two separate methods for this :)</a:t>
            </a:r>
          </a:p>
        </p:txBody>
      </p:sp>
      <p:sp>
        <p:nvSpPr>
          <p:cNvPr id="4" name="Slide Number Placeholder 3"/>
          <p:cNvSpPr>
            <a:spLocks noGrp="1"/>
          </p:cNvSpPr>
          <p:nvPr>
            <p:ph type="sldNum" sz="quarter" idx="5"/>
          </p:nvPr>
        </p:nvSpPr>
        <p:spPr/>
        <p:txBody>
          <a:bodyPr/>
          <a:lstStyle/>
          <a:p>
            <a:fld id="{3D9E4403-6D3E-D746-A1DE-17AF39364E86}" type="slidenum">
              <a:rPr lang="en-US" smtClean="0"/>
              <a:t>28</a:t>
            </a:fld>
            <a:endParaRPr lang="en-US"/>
          </a:p>
        </p:txBody>
      </p:sp>
    </p:spTree>
    <p:extLst>
      <p:ext uri="{BB962C8B-B14F-4D97-AF65-F5344CB8AC3E}">
        <p14:creationId xmlns:p14="http://schemas.microsoft.com/office/powerpoint/2010/main" val="2998286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3D9E4403-6D3E-D746-A1DE-17AF39364E86}" type="slidenum">
              <a:rPr lang="en-US" smtClean="0"/>
              <a:t>2</a:t>
            </a:fld>
            <a:endParaRPr lang="en-US"/>
          </a:p>
        </p:txBody>
      </p:sp>
    </p:spTree>
    <p:extLst>
      <p:ext uri="{BB962C8B-B14F-4D97-AF65-F5344CB8AC3E}">
        <p14:creationId xmlns:p14="http://schemas.microsoft.com/office/powerpoint/2010/main" val="156395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This method looks really similar to the other method. So similar that we could probably get away with a single version instead of having two separate methods for this :)</a:t>
            </a:r>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29</a:t>
            </a:fld>
            <a:endParaRPr lang="en-US"/>
          </a:p>
        </p:txBody>
      </p:sp>
    </p:spTree>
    <p:extLst>
      <p:ext uri="{BB962C8B-B14F-4D97-AF65-F5344CB8AC3E}">
        <p14:creationId xmlns:p14="http://schemas.microsoft.com/office/powerpoint/2010/main" val="283654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30</a:t>
            </a:fld>
            <a:endParaRPr lang="en-US"/>
          </a:p>
        </p:txBody>
      </p:sp>
    </p:spTree>
    <p:extLst>
      <p:ext uri="{BB962C8B-B14F-4D97-AF65-F5344CB8AC3E}">
        <p14:creationId xmlns:p14="http://schemas.microsoft.com/office/powerpoint/2010/main" val="3654282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3D9E4403-6D3E-D746-A1DE-17AF39364E86}" type="slidenum">
              <a:rPr lang="en-US" smtClean="0"/>
              <a:t>31</a:t>
            </a:fld>
            <a:endParaRPr lang="en-US"/>
          </a:p>
        </p:txBody>
      </p:sp>
    </p:spTree>
    <p:extLst>
      <p:ext uri="{BB962C8B-B14F-4D97-AF65-F5344CB8AC3E}">
        <p14:creationId xmlns:p14="http://schemas.microsoft.com/office/powerpoint/2010/main" val="377981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E"/>
                </a:solidFill>
                <a:effectLst/>
                <a:latin typeface="-apple-system"/>
              </a:rPr>
              <a:t>Given a spot in the database and a partially filled in object, we'll call the Firebase .update() method and then wait for .update() to call our callback function when it's done.</a:t>
            </a:r>
          </a:p>
          <a:p>
            <a:pPr algn="l"/>
            <a:endParaRPr lang="en-US" b="0" i="0" dirty="0">
              <a:solidFill>
                <a:srgbClr val="24292E"/>
              </a:solidFill>
              <a:effectLst/>
              <a:latin typeface="-apple-system"/>
            </a:endParaRPr>
          </a:p>
          <a:p>
            <a:pPr algn="l"/>
            <a:r>
              <a:rPr lang="en-US" b="0" i="0" dirty="0">
                <a:solidFill>
                  <a:srgbClr val="24292E"/>
                </a:solidFill>
                <a:effectLst/>
                <a:latin typeface="-apple-system"/>
              </a:rPr>
              <a:t>We're using the React uncontrolled form elements here, too. We make sure that we stop the default action for the 'submit' button (which causes a page refresh), and then call the </a:t>
            </a:r>
            <a:r>
              <a:rPr lang="en-US" b="0" i="0" dirty="0" err="1">
                <a:solidFill>
                  <a:srgbClr val="24292E"/>
                </a:solidFill>
                <a:effectLst/>
                <a:latin typeface="-apple-system"/>
              </a:rPr>
              <a:t>updateObject</a:t>
            </a:r>
            <a:r>
              <a:rPr lang="en-US" b="0" i="0" dirty="0">
                <a:solidFill>
                  <a:srgbClr val="24292E"/>
                </a:solidFill>
                <a:effectLst/>
                <a:latin typeface="-apple-system"/>
              </a:rPr>
              <a:t> method that we defined in our Firebase file, handing it the </a:t>
            </a:r>
            <a:r>
              <a:rPr lang="en-US" b="0" i="0" dirty="0" err="1">
                <a:solidFill>
                  <a:srgbClr val="24292E"/>
                </a:solidFill>
                <a:effectLst/>
                <a:latin typeface="-apple-system"/>
              </a:rPr>
              <a:t>displayUserUpdate</a:t>
            </a:r>
            <a:r>
              <a:rPr lang="en-US" b="0" i="0" dirty="0">
                <a:solidFill>
                  <a:srgbClr val="24292E"/>
                </a:solidFill>
                <a:effectLst/>
                <a:latin typeface="-apple-system"/>
              </a:rPr>
              <a:t> function to call when it's done.</a:t>
            </a:r>
          </a:p>
          <a:p>
            <a:pPr algn="l"/>
            <a:endParaRPr lang="en-US" b="0" i="0" dirty="0">
              <a:solidFill>
                <a:srgbClr val="24292E"/>
              </a:solidFill>
              <a:effectLst/>
              <a:latin typeface="-apple-system"/>
            </a:endParaRPr>
          </a:p>
          <a:p>
            <a:pPr algn="l"/>
            <a:r>
              <a:rPr lang="en-US" b="0" i="0" dirty="0">
                <a:solidFill>
                  <a:srgbClr val="24292E"/>
                </a:solidFill>
                <a:effectLst/>
                <a:latin typeface="-apple-system"/>
              </a:rPr>
              <a:t>Here we update </a:t>
            </a:r>
            <a:r>
              <a:rPr lang="en-US" b="0" i="0" dirty="0" err="1">
                <a:solidFill>
                  <a:srgbClr val="24292E"/>
                </a:solidFill>
                <a:effectLst/>
                <a:latin typeface="-apple-system"/>
              </a:rPr>
              <a:t>React's</a:t>
            </a:r>
            <a:r>
              <a:rPr lang="en-US" b="0" i="0" dirty="0">
                <a:solidFill>
                  <a:srgbClr val="24292E"/>
                </a:solidFill>
                <a:effectLst/>
                <a:latin typeface="-apple-system"/>
              </a:rPr>
              <a:t> copy of the information in the database. This will trigger a re-render of the page, which will cause user #1's name to show up because of our previous HTML/JSX</a:t>
            </a:r>
          </a:p>
        </p:txBody>
      </p:sp>
      <p:sp>
        <p:nvSpPr>
          <p:cNvPr id="4" name="Slide Number Placeholder 3"/>
          <p:cNvSpPr>
            <a:spLocks noGrp="1"/>
          </p:cNvSpPr>
          <p:nvPr>
            <p:ph type="sldNum" sz="quarter" idx="5"/>
          </p:nvPr>
        </p:nvSpPr>
        <p:spPr/>
        <p:txBody>
          <a:bodyPr/>
          <a:lstStyle/>
          <a:p>
            <a:fld id="{3D9E4403-6D3E-D746-A1DE-17AF39364E86}" type="slidenum">
              <a:rPr lang="en-US" smtClean="0"/>
              <a:t>32</a:t>
            </a:fld>
            <a:endParaRPr lang="en-US"/>
          </a:p>
        </p:txBody>
      </p:sp>
    </p:spTree>
    <p:extLst>
      <p:ext uri="{BB962C8B-B14F-4D97-AF65-F5344CB8AC3E}">
        <p14:creationId xmlns:p14="http://schemas.microsoft.com/office/powerpoint/2010/main" val="34205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E4403-6D3E-D746-A1DE-17AF39364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434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38</a:t>
            </a:fld>
            <a:endParaRPr lang="en-US"/>
          </a:p>
        </p:txBody>
      </p:sp>
    </p:spTree>
    <p:extLst>
      <p:ext uri="{BB962C8B-B14F-4D97-AF65-F5344CB8AC3E}">
        <p14:creationId xmlns:p14="http://schemas.microsoft.com/office/powerpoint/2010/main" val="1810896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39</a:t>
            </a:fld>
            <a:endParaRPr lang="en-US"/>
          </a:p>
        </p:txBody>
      </p:sp>
    </p:spTree>
    <p:extLst>
      <p:ext uri="{BB962C8B-B14F-4D97-AF65-F5344CB8AC3E}">
        <p14:creationId xmlns:p14="http://schemas.microsoft.com/office/powerpoint/2010/main" val="664077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42</a:t>
            </a:fld>
            <a:endParaRPr lang="en-US"/>
          </a:p>
        </p:txBody>
      </p:sp>
    </p:spTree>
    <p:extLst>
      <p:ext uri="{BB962C8B-B14F-4D97-AF65-F5344CB8AC3E}">
        <p14:creationId xmlns:p14="http://schemas.microsoft.com/office/powerpoint/2010/main" val="2536104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store (something) safely and secretly in a specified place.</a:t>
            </a:r>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45</a:t>
            </a:fld>
            <a:endParaRPr lang="en-US"/>
          </a:p>
        </p:txBody>
      </p:sp>
    </p:spTree>
    <p:extLst>
      <p:ext uri="{BB962C8B-B14F-4D97-AF65-F5344CB8AC3E}">
        <p14:creationId xmlns:p14="http://schemas.microsoft.com/office/powerpoint/2010/main" val="3121708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47</a:t>
            </a:fld>
            <a:endParaRPr lang="en-US"/>
          </a:p>
        </p:txBody>
      </p:sp>
    </p:spTree>
    <p:extLst>
      <p:ext uri="{BB962C8B-B14F-4D97-AF65-F5344CB8AC3E}">
        <p14:creationId xmlns:p14="http://schemas.microsoft.com/office/powerpoint/2010/main" val="2211017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3</a:t>
            </a:fld>
            <a:endParaRPr lang="en-US"/>
          </a:p>
        </p:txBody>
      </p:sp>
    </p:spTree>
    <p:extLst>
      <p:ext uri="{BB962C8B-B14F-4D97-AF65-F5344CB8AC3E}">
        <p14:creationId xmlns:p14="http://schemas.microsoft.com/office/powerpoint/2010/main" val="2297417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50</a:t>
            </a:fld>
            <a:endParaRPr lang="en-US"/>
          </a:p>
        </p:txBody>
      </p:sp>
    </p:spTree>
    <p:extLst>
      <p:ext uri="{BB962C8B-B14F-4D97-AF65-F5344CB8AC3E}">
        <p14:creationId xmlns:p14="http://schemas.microsoft.com/office/powerpoint/2010/main" val="3630073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5</a:t>
            </a:fld>
            <a:endParaRPr lang="en-US"/>
          </a:p>
        </p:txBody>
      </p:sp>
    </p:spTree>
    <p:extLst>
      <p:ext uri="{BB962C8B-B14F-4D97-AF65-F5344CB8AC3E}">
        <p14:creationId xmlns:p14="http://schemas.microsoft.com/office/powerpoint/2010/main" val="57902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7</a:t>
            </a:fld>
            <a:endParaRPr lang="en-US"/>
          </a:p>
        </p:txBody>
      </p:sp>
    </p:spTree>
    <p:extLst>
      <p:ext uri="{BB962C8B-B14F-4D97-AF65-F5344CB8AC3E}">
        <p14:creationId xmlns:p14="http://schemas.microsoft.com/office/powerpoint/2010/main" val="191907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Your database will start out empty, if you move the mouse over an element you'll be given the option to add sub-items or to remove the item: </a:t>
            </a:r>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8</a:t>
            </a:fld>
            <a:endParaRPr lang="en-US"/>
          </a:p>
        </p:txBody>
      </p:sp>
    </p:spTree>
    <p:extLst>
      <p:ext uri="{BB962C8B-B14F-4D97-AF65-F5344CB8AC3E}">
        <p14:creationId xmlns:p14="http://schemas.microsoft.com/office/powerpoint/2010/main" val="383067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900" indent="0">
              <a:buNone/>
            </a:pPr>
            <a:r>
              <a:rPr lang="en-US" dirty="0"/>
              <a:t>There's no rules enforcing a certain structure, nor limiting what you can do with this.</a:t>
            </a:r>
          </a:p>
          <a:p>
            <a:endParaRPr lang="en-US" dirty="0"/>
          </a:p>
          <a:p>
            <a:r>
              <a:rPr lang="en-US" dirty="0"/>
              <a:t>On the one hand this is nice because you can add extra information or fields to any given part of the document, which can be handy (especially in web application development, because the browser will send the server a bunch of strings and these </a:t>
            </a:r>
            <a:r>
              <a:rPr lang="en-US" b="1" dirty="0"/>
              <a:t>strings may or may not be consistent each time</a:t>
            </a:r>
            <a:r>
              <a:rPr lang="en-US" dirty="0"/>
              <a:t>).</a:t>
            </a:r>
          </a:p>
          <a:p>
            <a:r>
              <a:rPr lang="en-US" dirty="0"/>
              <a:t>On the other hand, computers are best at doing the exact same thing over and over, so </a:t>
            </a:r>
            <a:r>
              <a:rPr lang="en-US" b="1" dirty="0"/>
              <a:t>when you've got a document that may have variations in the structure that may complicate your code</a:t>
            </a:r>
          </a:p>
          <a:p>
            <a:r>
              <a:rPr lang="en-US" b="1" dirty="0"/>
              <a:t>You CANNOT have circular references in the document</a:t>
            </a:r>
          </a:p>
          <a:p>
            <a:r>
              <a:rPr lang="en-US" b="1" dirty="0"/>
              <a:t>There are ways around this. For example, instead of a reference you could put in an ID number, and then put stuff into the document in way that allows you to look up objects by ID number.</a:t>
            </a:r>
          </a:p>
          <a:p>
            <a:r>
              <a:rPr lang="en-US" dirty="0"/>
              <a:t>You CANNOT put comments into JSON files (at least officially) Because this was intended as a format for one program to send information to another program there's no way to add comments. :(</a:t>
            </a:r>
          </a:p>
        </p:txBody>
      </p:sp>
      <p:sp>
        <p:nvSpPr>
          <p:cNvPr id="4" name="Slide Number Placeholder 3"/>
          <p:cNvSpPr>
            <a:spLocks noGrp="1"/>
          </p:cNvSpPr>
          <p:nvPr>
            <p:ph type="sldNum" sz="quarter" idx="5"/>
          </p:nvPr>
        </p:nvSpPr>
        <p:spPr/>
        <p:txBody>
          <a:bodyPr/>
          <a:lstStyle/>
          <a:p>
            <a:fld id="{3D9E4403-6D3E-D746-A1DE-17AF39364E86}" type="slidenum">
              <a:rPr lang="en-US" smtClean="0"/>
              <a:t>9</a:t>
            </a:fld>
            <a:endParaRPr lang="en-US"/>
          </a:p>
        </p:txBody>
      </p:sp>
    </p:spTree>
    <p:extLst>
      <p:ext uri="{BB962C8B-B14F-4D97-AF65-F5344CB8AC3E}">
        <p14:creationId xmlns:p14="http://schemas.microsoft.com/office/powerpoint/2010/main" val="68241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E4403-6D3E-D746-A1DE-17AF39364E86}" type="slidenum">
              <a:rPr lang="en-US" smtClean="0"/>
              <a:t>10</a:t>
            </a:fld>
            <a:endParaRPr lang="en-US"/>
          </a:p>
        </p:txBody>
      </p:sp>
    </p:spTree>
    <p:extLst>
      <p:ext uri="{BB962C8B-B14F-4D97-AF65-F5344CB8AC3E}">
        <p14:creationId xmlns:p14="http://schemas.microsoft.com/office/powerpoint/2010/main" val="3395404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3D9E4403-6D3E-D746-A1DE-17AF39364E86}" type="slidenum">
              <a:rPr lang="en-US" smtClean="0"/>
              <a:t>11</a:t>
            </a:fld>
            <a:endParaRPr lang="en-US"/>
          </a:p>
        </p:txBody>
      </p:sp>
    </p:spTree>
    <p:extLst>
      <p:ext uri="{BB962C8B-B14F-4D97-AF65-F5344CB8AC3E}">
        <p14:creationId xmlns:p14="http://schemas.microsoft.com/office/powerpoint/2010/main" val="3858055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EF19-939F-EF4D-90D9-BCF4180893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5DB765-D6DE-A141-8EA2-22B7C2526B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A3168E-8936-0E4F-87F4-0627B7080914}"/>
              </a:ext>
            </a:extLst>
          </p:cNvPr>
          <p:cNvSpPr>
            <a:spLocks noGrp="1"/>
          </p:cNvSpPr>
          <p:nvPr>
            <p:ph type="dt" sz="half" idx="10"/>
          </p:nvPr>
        </p:nvSpPr>
        <p:spPr/>
        <p:txBody>
          <a:bodyPr/>
          <a:lstStyle/>
          <a:p>
            <a:fld id="{66F1C3FF-46F6-9E49-B166-8484B6246A78}" type="datetimeFigureOut">
              <a:rPr lang="en-US" smtClean="0"/>
              <a:t>7/21/21</a:t>
            </a:fld>
            <a:endParaRPr lang="en-US"/>
          </a:p>
        </p:txBody>
      </p:sp>
      <p:sp>
        <p:nvSpPr>
          <p:cNvPr id="5" name="Footer Placeholder 4">
            <a:extLst>
              <a:ext uri="{FF2B5EF4-FFF2-40B4-BE49-F238E27FC236}">
                <a16:creationId xmlns:a16="http://schemas.microsoft.com/office/drawing/2014/main" id="{380E4ED0-9260-584F-B47C-89B5D6CD5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B2CF1-4F4A-0F48-87F9-0A0BCF2FEDA8}"/>
              </a:ext>
            </a:extLst>
          </p:cNvPr>
          <p:cNvSpPr>
            <a:spLocks noGrp="1"/>
          </p:cNvSpPr>
          <p:nvPr>
            <p:ph type="sldNum" sz="quarter" idx="12"/>
          </p:nvPr>
        </p:nvSpPr>
        <p:spPr/>
        <p:txBody>
          <a:bodyPr/>
          <a:lstStyle/>
          <a:p>
            <a:fld id="{C5B611B4-A80C-9B4B-9E30-1D8E6D4FFE47}" type="slidenum">
              <a:rPr lang="en-US" smtClean="0"/>
              <a:t>‹#›</a:t>
            </a:fld>
            <a:endParaRPr lang="en-US"/>
          </a:p>
        </p:txBody>
      </p:sp>
    </p:spTree>
    <p:extLst>
      <p:ext uri="{BB962C8B-B14F-4D97-AF65-F5344CB8AC3E}">
        <p14:creationId xmlns:p14="http://schemas.microsoft.com/office/powerpoint/2010/main" val="356608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E6959-1161-A143-B8AE-66C53DD961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5ED35B-9A36-C149-883C-939567F7AD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713A80-1B8F-D545-829A-C908C7BDB217}"/>
              </a:ext>
            </a:extLst>
          </p:cNvPr>
          <p:cNvSpPr>
            <a:spLocks noGrp="1"/>
          </p:cNvSpPr>
          <p:nvPr>
            <p:ph type="dt" sz="half" idx="10"/>
          </p:nvPr>
        </p:nvSpPr>
        <p:spPr/>
        <p:txBody>
          <a:bodyPr/>
          <a:lstStyle/>
          <a:p>
            <a:fld id="{66F1C3FF-46F6-9E49-B166-8484B6246A78}" type="datetimeFigureOut">
              <a:rPr lang="en-US" smtClean="0"/>
              <a:t>7/21/21</a:t>
            </a:fld>
            <a:endParaRPr lang="en-US"/>
          </a:p>
        </p:txBody>
      </p:sp>
      <p:sp>
        <p:nvSpPr>
          <p:cNvPr id="5" name="Footer Placeholder 4">
            <a:extLst>
              <a:ext uri="{FF2B5EF4-FFF2-40B4-BE49-F238E27FC236}">
                <a16:creationId xmlns:a16="http://schemas.microsoft.com/office/drawing/2014/main" id="{FB651854-7E14-8644-89B6-8A163D7BD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A0511-B8EF-E549-BA6D-00F5FB2015A9}"/>
              </a:ext>
            </a:extLst>
          </p:cNvPr>
          <p:cNvSpPr>
            <a:spLocks noGrp="1"/>
          </p:cNvSpPr>
          <p:nvPr>
            <p:ph type="sldNum" sz="quarter" idx="12"/>
          </p:nvPr>
        </p:nvSpPr>
        <p:spPr/>
        <p:txBody>
          <a:bodyPr/>
          <a:lstStyle/>
          <a:p>
            <a:fld id="{C5B611B4-A80C-9B4B-9E30-1D8E6D4FFE47}" type="slidenum">
              <a:rPr lang="en-US" smtClean="0"/>
              <a:t>‹#›</a:t>
            </a:fld>
            <a:endParaRPr lang="en-US"/>
          </a:p>
        </p:txBody>
      </p:sp>
    </p:spTree>
    <p:extLst>
      <p:ext uri="{BB962C8B-B14F-4D97-AF65-F5344CB8AC3E}">
        <p14:creationId xmlns:p14="http://schemas.microsoft.com/office/powerpoint/2010/main" val="184134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0F2467-88C5-CB44-A98A-614236E3CD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8A1B96-72E1-8D40-BE02-8EA102D3B45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0D43D-4591-E843-8BD5-F7AB8B4ECE6E}"/>
              </a:ext>
            </a:extLst>
          </p:cNvPr>
          <p:cNvSpPr>
            <a:spLocks noGrp="1"/>
          </p:cNvSpPr>
          <p:nvPr>
            <p:ph type="dt" sz="half" idx="10"/>
          </p:nvPr>
        </p:nvSpPr>
        <p:spPr/>
        <p:txBody>
          <a:bodyPr/>
          <a:lstStyle/>
          <a:p>
            <a:fld id="{66F1C3FF-46F6-9E49-B166-8484B6246A78}" type="datetimeFigureOut">
              <a:rPr lang="en-US" smtClean="0"/>
              <a:t>7/21/21</a:t>
            </a:fld>
            <a:endParaRPr lang="en-US"/>
          </a:p>
        </p:txBody>
      </p:sp>
      <p:sp>
        <p:nvSpPr>
          <p:cNvPr id="5" name="Footer Placeholder 4">
            <a:extLst>
              <a:ext uri="{FF2B5EF4-FFF2-40B4-BE49-F238E27FC236}">
                <a16:creationId xmlns:a16="http://schemas.microsoft.com/office/drawing/2014/main" id="{8E4F415D-D8DA-FB48-A275-3BD2B150F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B7F7A3-3D49-2E4B-AEE4-18DC68ED38F1}"/>
              </a:ext>
            </a:extLst>
          </p:cNvPr>
          <p:cNvSpPr>
            <a:spLocks noGrp="1"/>
          </p:cNvSpPr>
          <p:nvPr>
            <p:ph type="sldNum" sz="quarter" idx="12"/>
          </p:nvPr>
        </p:nvSpPr>
        <p:spPr/>
        <p:txBody>
          <a:bodyPr/>
          <a:lstStyle/>
          <a:p>
            <a:fld id="{C5B611B4-A80C-9B4B-9E30-1D8E6D4FFE47}" type="slidenum">
              <a:rPr lang="en-US" smtClean="0"/>
              <a:t>‹#›</a:t>
            </a:fld>
            <a:endParaRPr lang="en-US"/>
          </a:p>
        </p:txBody>
      </p:sp>
    </p:spTree>
    <p:extLst>
      <p:ext uri="{BB962C8B-B14F-4D97-AF65-F5344CB8AC3E}">
        <p14:creationId xmlns:p14="http://schemas.microsoft.com/office/powerpoint/2010/main" val="3691218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44687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2288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07455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82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7/21/21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0789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9737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3394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73514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58C5-D32E-FA4B-851C-E2933AFC55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BDB491-2B9B-9849-A21A-18C01E4356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E89BBB-AE28-B74E-B8BF-7AFBA37713EC}"/>
              </a:ext>
            </a:extLst>
          </p:cNvPr>
          <p:cNvSpPr>
            <a:spLocks noGrp="1"/>
          </p:cNvSpPr>
          <p:nvPr>
            <p:ph type="dt" sz="half" idx="10"/>
          </p:nvPr>
        </p:nvSpPr>
        <p:spPr/>
        <p:txBody>
          <a:bodyPr/>
          <a:lstStyle/>
          <a:p>
            <a:fld id="{66F1C3FF-46F6-9E49-B166-8484B6246A78}" type="datetimeFigureOut">
              <a:rPr lang="en-US" smtClean="0"/>
              <a:t>7/21/21</a:t>
            </a:fld>
            <a:endParaRPr lang="en-US"/>
          </a:p>
        </p:txBody>
      </p:sp>
      <p:sp>
        <p:nvSpPr>
          <p:cNvPr id="5" name="Footer Placeholder 4">
            <a:extLst>
              <a:ext uri="{FF2B5EF4-FFF2-40B4-BE49-F238E27FC236}">
                <a16:creationId xmlns:a16="http://schemas.microsoft.com/office/drawing/2014/main" id="{761E4EC8-1A50-7345-A59E-BA03D28F6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9DB0E-2F48-8A41-BF72-797D73D18D34}"/>
              </a:ext>
            </a:extLst>
          </p:cNvPr>
          <p:cNvSpPr>
            <a:spLocks noGrp="1"/>
          </p:cNvSpPr>
          <p:nvPr>
            <p:ph type="sldNum" sz="quarter" idx="12"/>
          </p:nvPr>
        </p:nvSpPr>
        <p:spPr/>
        <p:txBody>
          <a:bodyPr/>
          <a:lstStyle/>
          <a:p>
            <a:fld id="{C5B611B4-A80C-9B4B-9E30-1D8E6D4FFE47}" type="slidenum">
              <a:rPr lang="en-US" smtClean="0"/>
              <a:t>‹#›</a:t>
            </a:fld>
            <a:endParaRPr lang="en-US"/>
          </a:p>
        </p:txBody>
      </p:sp>
    </p:spTree>
    <p:extLst>
      <p:ext uri="{BB962C8B-B14F-4D97-AF65-F5344CB8AC3E}">
        <p14:creationId xmlns:p14="http://schemas.microsoft.com/office/powerpoint/2010/main" val="1718015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7/21/21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8272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20652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4143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15437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75560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6109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44042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06878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1333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1CD9-4AF9-444C-991B-554C506B2A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F63444-07BE-1243-9C8A-C9BB2E31D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AF68B5-F371-2346-A109-6DDF13185098}"/>
              </a:ext>
            </a:extLst>
          </p:cNvPr>
          <p:cNvSpPr>
            <a:spLocks noGrp="1"/>
          </p:cNvSpPr>
          <p:nvPr>
            <p:ph type="dt" sz="half" idx="10"/>
          </p:nvPr>
        </p:nvSpPr>
        <p:spPr/>
        <p:txBody>
          <a:bodyPr/>
          <a:lstStyle/>
          <a:p>
            <a:fld id="{66F1C3FF-46F6-9E49-B166-8484B6246A78}" type="datetimeFigureOut">
              <a:rPr lang="en-US" smtClean="0"/>
              <a:t>7/21/21</a:t>
            </a:fld>
            <a:endParaRPr lang="en-US"/>
          </a:p>
        </p:txBody>
      </p:sp>
      <p:sp>
        <p:nvSpPr>
          <p:cNvPr id="5" name="Footer Placeholder 4">
            <a:extLst>
              <a:ext uri="{FF2B5EF4-FFF2-40B4-BE49-F238E27FC236}">
                <a16:creationId xmlns:a16="http://schemas.microsoft.com/office/drawing/2014/main" id="{0480BDAC-EC30-454E-A0DD-755122F4CD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14AFB-5101-AF4D-90E9-ED08B30B2B07}"/>
              </a:ext>
            </a:extLst>
          </p:cNvPr>
          <p:cNvSpPr>
            <a:spLocks noGrp="1"/>
          </p:cNvSpPr>
          <p:nvPr>
            <p:ph type="sldNum" sz="quarter" idx="12"/>
          </p:nvPr>
        </p:nvSpPr>
        <p:spPr/>
        <p:txBody>
          <a:bodyPr/>
          <a:lstStyle/>
          <a:p>
            <a:fld id="{C5B611B4-A80C-9B4B-9E30-1D8E6D4FFE47}" type="slidenum">
              <a:rPr lang="en-US" smtClean="0"/>
              <a:t>‹#›</a:t>
            </a:fld>
            <a:endParaRPr lang="en-US"/>
          </a:p>
        </p:txBody>
      </p:sp>
    </p:spTree>
    <p:extLst>
      <p:ext uri="{BB962C8B-B14F-4D97-AF65-F5344CB8AC3E}">
        <p14:creationId xmlns:p14="http://schemas.microsoft.com/office/powerpoint/2010/main" val="3490252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567B-FAD1-7947-9435-B7801820E4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0EE88F-11BB-0042-BF6B-E9B8153B270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FF70E0-A5D7-8D4E-9017-6A018726E3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4B8074-FF32-1841-AC91-F7B8257F4594}"/>
              </a:ext>
            </a:extLst>
          </p:cNvPr>
          <p:cNvSpPr>
            <a:spLocks noGrp="1"/>
          </p:cNvSpPr>
          <p:nvPr>
            <p:ph type="dt" sz="half" idx="10"/>
          </p:nvPr>
        </p:nvSpPr>
        <p:spPr/>
        <p:txBody>
          <a:bodyPr/>
          <a:lstStyle/>
          <a:p>
            <a:fld id="{66F1C3FF-46F6-9E49-B166-8484B6246A78}" type="datetimeFigureOut">
              <a:rPr lang="en-US" smtClean="0"/>
              <a:t>7/21/21</a:t>
            </a:fld>
            <a:endParaRPr lang="en-US"/>
          </a:p>
        </p:txBody>
      </p:sp>
      <p:sp>
        <p:nvSpPr>
          <p:cNvPr id="6" name="Footer Placeholder 5">
            <a:extLst>
              <a:ext uri="{FF2B5EF4-FFF2-40B4-BE49-F238E27FC236}">
                <a16:creationId xmlns:a16="http://schemas.microsoft.com/office/drawing/2014/main" id="{6853F9F9-29D9-E645-8FB8-2080C6F8C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9DC2A3-D6BC-B44C-AE97-00A9C097C3C9}"/>
              </a:ext>
            </a:extLst>
          </p:cNvPr>
          <p:cNvSpPr>
            <a:spLocks noGrp="1"/>
          </p:cNvSpPr>
          <p:nvPr>
            <p:ph type="sldNum" sz="quarter" idx="12"/>
          </p:nvPr>
        </p:nvSpPr>
        <p:spPr/>
        <p:txBody>
          <a:bodyPr/>
          <a:lstStyle/>
          <a:p>
            <a:fld id="{C5B611B4-A80C-9B4B-9E30-1D8E6D4FFE47}" type="slidenum">
              <a:rPr lang="en-US" smtClean="0"/>
              <a:t>‹#›</a:t>
            </a:fld>
            <a:endParaRPr lang="en-US"/>
          </a:p>
        </p:txBody>
      </p:sp>
    </p:spTree>
    <p:extLst>
      <p:ext uri="{BB962C8B-B14F-4D97-AF65-F5344CB8AC3E}">
        <p14:creationId xmlns:p14="http://schemas.microsoft.com/office/powerpoint/2010/main" val="1052424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AB3BF-D304-F147-8CB2-527C47F573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9F445-D5E5-0341-A3AD-DC1C9EF44C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D9DC4BB-07A8-9642-A51E-248BA9E4FE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6F1368-09CD-7947-9D3F-63075930DB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6CF87D-E660-0046-B4C0-D2982F1A3BE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36829-3B63-C749-ABB7-0B1C37656FF7}"/>
              </a:ext>
            </a:extLst>
          </p:cNvPr>
          <p:cNvSpPr>
            <a:spLocks noGrp="1"/>
          </p:cNvSpPr>
          <p:nvPr>
            <p:ph type="dt" sz="half" idx="10"/>
          </p:nvPr>
        </p:nvSpPr>
        <p:spPr/>
        <p:txBody>
          <a:bodyPr/>
          <a:lstStyle/>
          <a:p>
            <a:fld id="{66F1C3FF-46F6-9E49-B166-8484B6246A78}" type="datetimeFigureOut">
              <a:rPr lang="en-US" smtClean="0"/>
              <a:t>7/21/21</a:t>
            </a:fld>
            <a:endParaRPr lang="en-US"/>
          </a:p>
        </p:txBody>
      </p:sp>
      <p:sp>
        <p:nvSpPr>
          <p:cNvPr id="8" name="Footer Placeholder 7">
            <a:extLst>
              <a:ext uri="{FF2B5EF4-FFF2-40B4-BE49-F238E27FC236}">
                <a16:creationId xmlns:a16="http://schemas.microsoft.com/office/drawing/2014/main" id="{F22E8064-326E-CA4F-99EB-D5B0CADA5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679352-A0A6-D941-A962-7C4627DFE42F}"/>
              </a:ext>
            </a:extLst>
          </p:cNvPr>
          <p:cNvSpPr>
            <a:spLocks noGrp="1"/>
          </p:cNvSpPr>
          <p:nvPr>
            <p:ph type="sldNum" sz="quarter" idx="12"/>
          </p:nvPr>
        </p:nvSpPr>
        <p:spPr/>
        <p:txBody>
          <a:bodyPr/>
          <a:lstStyle/>
          <a:p>
            <a:fld id="{C5B611B4-A80C-9B4B-9E30-1D8E6D4FFE47}" type="slidenum">
              <a:rPr lang="en-US" smtClean="0"/>
              <a:t>‹#›</a:t>
            </a:fld>
            <a:endParaRPr lang="en-US"/>
          </a:p>
        </p:txBody>
      </p:sp>
    </p:spTree>
    <p:extLst>
      <p:ext uri="{BB962C8B-B14F-4D97-AF65-F5344CB8AC3E}">
        <p14:creationId xmlns:p14="http://schemas.microsoft.com/office/powerpoint/2010/main" val="499954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B9F2-281B-0F4C-B4AE-6D231DB4A3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AA7D63-5FA3-AA46-8362-9B816B793B5B}"/>
              </a:ext>
            </a:extLst>
          </p:cNvPr>
          <p:cNvSpPr>
            <a:spLocks noGrp="1"/>
          </p:cNvSpPr>
          <p:nvPr>
            <p:ph type="dt" sz="half" idx="10"/>
          </p:nvPr>
        </p:nvSpPr>
        <p:spPr/>
        <p:txBody>
          <a:bodyPr/>
          <a:lstStyle/>
          <a:p>
            <a:fld id="{66F1C3FF-46F6-9E49-B166-8484B6246A78}" type="datetimeFigureOut">
              <a:rPr lang="en-US" smtClean="0"/>
              <a:t>7/21/21</a:t>
            </a:fld>
            <a:endParaRPr lang="en-US"/>
          </a:p>
        </p:txBody>
      </p:sp>
      <p:sp>
        <p:nvSpPr>
          <p:cNvPr id="4" name="Footer Placeholder 3">
            <a:extLst>
              <a:ext uri="{FF2B5EF4-FFF2-40B4-BE49-F238E27FC236}">
                <a16:creationId xmlns:a16="http://schemas.microsoft.com/office/drawing/2014/main" id="{6FCC0494-22EA-9549-9FD3-B86246DDE8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1D5673-330A-F44B-ADDF-61E8C99070F8}"/>
              </a:ext>
            </a:extLst>
          </p:cNvPr>
          <p:cNvSpPr>
            <a:spLocks noGrp="1"/>
          </p:cNvSpPr>
          <p:nvPr>
            <p:ph type="sldNum" sz="quarter" idx="12"/>
          </p:nvPr>
        </p:nvSpPr>
        <p:spPr/>
        <p:txBody>
          <a:bodyPr/>
          <a:lstStyle/>
          <a:p>
            <a:fld id="{C5B611B4-A80C-9B4B-9E30-1D8E6D4FFE47}" type="slidenum">
              <a:rPr lang="en-US" smtClean="0"/>
              <a:t>‹#›</a:t>
            </a:fld>
            <a:endParaRPr lang="en-US"/>
          </a:p>
        </p:txBody>
      </p:sp>
    </p:spTree>
    <p:extLst>
      <p:ext uri="{BB962C8B-B14F-4D97-AF65-F5344CB8AC3E}">
        <p14:creationId xmlns:p14="http://schemas.microsoft.com/office/powerpoint/2010/main" val="3287900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C212B6-6BC8-804A-B9D9-A99772857470}"/>
              </a:ext>
            </a:extLst>
          </p:cNvPr>
          <p:cNvSpPr>
            <a:spLocks noGrp="1"/>
          </p:cNvSpPr>
          <p:nvPr>
            <p:ph type="dt" sz="half" idx="10"/>
          </p:nvPr>
        </p:nvSpPr>
        <p:spPr/>
        <p:txBody>
          <a:bodyPr/>
          <a:lstStyle/>
          <a:p>
            <a:fld id="{66F1C3FF-46F6-9E49-B166-8484B6246A78}" type="datetimeFigureOut">
              <a:rPr lang="en-US" smtClean="0"/>
              <a:t>7/21/21</a:t>
            </a:fld>
            <a:endParaRPr lang="en-US"/>
          </a:p>
        </p:txBody>
      </p:sp>
      <p:sp>
        <p:nvSpPr>
          <p:cNvPr id="3" name="Footer Placeholder 2">
            <a:extLst>
              <a:ext uri="{FF2B5EF4-FFF2-40B4-BE49-F238E27FC236}">
                <a16:creationId xmlns:a16="http://schemas.microsoft.com/office/drawing/2014/main" id="{0CDE1D54-360E-0A4D-B5F8-C22D64FACA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D43167-DDC9-FE42-B960-231345FB3FA9}"/>
              </a:ext>
            </a:extLst>
          </p:cNvPr>
          <p:cNvSpPr>
            <a:spLocks noGrp="1"/>
          </p:cNvSpPr>
          <p:nvPr>
            <p:ph type="sldNum" sz="quarter" idx="12"/>
          </p:nvPr>
        </p:nvSpPr>
        <p:spPr/>
        <p:txBody>
          <a:bodyPr/>
          <a:lstStyle/>
          <a:p>
            <a:fld id="{C5B611B4-A80C-9B4B-9E30-1D8E6D4FFE47}" type="slidenum">
              <a:rPr lang="en-US" smtClean="0"/>
              <a:t>‹#›</a:t>
            </a:fld>
            <a:endParaRPr lang="en-US"/>
          </a:p>
        </p:txBody>
      </p:sp>
    </p:spTree>
    <p:extLst>
      <p:ext uri="{BB962C8B-B14F-4D97-AF65-F5344CB8AC3E}">
        <p14:creationId xmlns:p14="http://schemas.microsoft.com/office/powerpoint/2010/main" val="421274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CC56-02A9-4F49-806A-A37455013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ECDF09-0FE3-9C43-9963-9090E8F6B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B2BB23-E843-DE49-8AE4-B630D9F01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20A129-24FB-A942-AF93-E4434BC0FB8E}"/>
              </a:ext>
            </a:extLst>
          </p:cNvPr>
          <p:cNvSpPr>
            <a:spLocks noGrp="1"/>
          </p:cNvSpPr>
          <p:nvPr>
            <p:ph type="dt" sz="half" idx="10"/>
          </p:nvPr>
        </p:nvSpPr>
        <p:spPr/>
        <p:txBody>
          <a:bodyPr/>
          <a:lstStyle/>
          <a:p>
            <a:fld id="{66F1C3FF-46F6-9E49-B166-8484B6246A78}" type="datetimeFigureOut">
              <a:rPr lang="en-US" smtClean="0"/>
              <a:t>7/21/21</a:t>
            </a:fld>
            <a:endParaRPr lang="en-US"/>
          </a:p>
        </p:txBody>
      </p:sp>
      <p:sp>
        <p:nvSpPr>
          <p:cNvPr id="6" name="Footer Placeholder 5">
            <a:extLst>
              <a:ext uri="{FF2B5EF4-FFF2-40B4-BE49-F238E27FC236}">
                <a16:creationId xmlns:a16="http://schemas.microsoft.com/office/drawing/2014/main" id="{F3D35B3B-0245-1644-93A8-AC844645F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5ECC7C-E500-D24E-9DFC-5FA6E8654906}"/>
              </a:ext>
            </a:extLst>
          </p:cNvPr>
          <p:cNvSpPr>
            <a:spLocks noGrp="1"/>
          </p:cNvSpPr>
          <p:nvPr>
            <p:ph type="sldNum" sz="quarter" idx="12"/>
          </p:nvPr>
        </p:nvSpPr>
        <p:spPr/>
        <p:txBody>
          <a:bodyPr/>
          <a:lstStyle/>
          <a:p>
            <a:fld id="{C5B611B4-A80C-9B4B-9E30-1D8E6D4FFE47}" type="slidenum">
              <a:rPr lang="en-US" smtClean="0"/>
              <a:t>‹#›</a:t>
            </a:fld>
            <a:endParaRPr lang="en-US"/>
          </a:p>
        </p:txBody>
      </p:sp>
    </p:spTree>
    <p:extLst>
      <p:ext uri="{BB962C8B-B14F-4D97-AF65-F5344CB8AC3E}">
        <p14:creationId xmlns:p14="http://schemas.microsoft.com/office/powerpoint/2010/main" val="330670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81544-56DF-A542-AC23-2FAF7F716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353F49-D36E-514E-AA2F-32541FBDA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66E04D-C213-D142-8E00-AB61271B2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FDD4F5-1DF7-D649-9CB4-CF1BAB7B332F}"/>
              </a:ext>
            </a:extLst>
          </p:cNvPr>
          <p:cNvSpPr>
            <a:spLocks noGrp="1"/>
          </p:cNvSpPr>
          <p:nvPr>
            <p:ph type="dt" sz="half" idx="10"/>
          </p:nvPr>
        </p:nvSpPr>
        <p:spPr/>
        <p:txBody>
          <a:bodyPr/>
          <a:lstStyle/>
          <a:p>
            <a:fld id="{66F1C3FF-46F6-9E49-B166-8484B6246A78}" type="datetimeFigureOut">
              <a:rPr lang="en-US" smtClean="0"/>
              <a:t>7/21/21</a:t>
            </a:fld>
            <a:endParaRPr lang="en-US"/>
          </a:p>
        </p:txBody>
      </p:sp>
      <p:sp>
        <p:nvSpPr>
          <p:cNvPr id="6" name="Footer Placeholder 5">
            <a:extLst>
              <a:ext uri="{FF2B5EF4-FFF2-40B4-BE49-F238E27FC236}">
                <a16:creationId xmlns:a16="http://schemas.microsoft.com/office/drawing/2014/main" id="{A2C16437-B091-A24F-9DA2-298CD934E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B22A82-5BBE-C147-8025-4D25BB700781}"/>
              </a:ext>
            </a:extLst>
          </p:cNvPr>
          <p:cNvSpPr>
            <a:spLocks noGrp="1"/>
          </p:cNvSpPr>
          <p:nvPr>
            <p:ph type="sldNum" sz="quarter" idx="12"/>
          </p:nvPr>
        </p:nvSpPr>
        <p:spPr/>
        <p:txBody>
          <a:bodyPr/>
          <a:lstStyle/>
          <a:p>
            <a:fld id="{C5B611B4-A80C-9B4B-9E30-1D8E6D4FFE47}" type="slidenum">
              <a:rPr lang="en-US" smtClean="0"/>
              <a:t>‹#›</a:t>
            </a:fld>
            <a:endParaRPr lang="en-US"/>
          </a:p>
        </p:txBody>
      </p:sp>
    </p:spTree>
    <p:extLst>
      <p:ext uri="{BB962C8B-B14F-4D97-AF65-F5344CB8AC3E}">
        <p14:creationId xmlns:p14="http://schemas.microsoft.com/office/powerpoint/2010/main" val="2659084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885EC3-1EB5-3C47-A73C-BA5E2E1CC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058232-6F35-A344-8450-C934CAB992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FCE96-1027-6744-B146-682424DCBF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1C3FF-46F6-9E49-B166-8484B6246A78}" type="datetimeFigureOut">
              <a:rPr lang="en-US" smtClean="0"/>
              <a:t>7/21/21</a:t>
            </a:fld>
            <a:endParaRPr lang="en-US"/>
          </a:p>
        </p:txBody>
      </p:sp>
      <p:sp>
        <p:nvSpPr>
          <p:cNvPr id="5" name="Footer Placeholder 4">
            <a:extLst>
              <a:ext uri="{FF2B5EF4-FFF2-40B4-BE49-F238E27FC236}">
                <a16:creationId xmlns:a16="http://schemas.microsoft.com/office/drawing/2014/main" id="{8F84313F-0A32-8149-89F6-959DD54B4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559C82-09C2-DC49-BACE-1311592044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611B4-A80C-9B4B-9E30-1D8E6D4FFE47}" type="slidenum">
              <a:rPr lang="en-US" smtClean="0"/>
              <a:t>‹#›</a:t>
            </a:fld>
            <a:endParaRPr lang="en-US"/>
          </a:p>
        </p:txBody>
      </p:sp>
    </p:spTree>
    <p:extLst>
      <p:ext uri="{BB962C8B-B14F-4D97-AF65-F5344CB8AC3E}">
        <p14:creationId xmlns:p14="http://schemas.microsoft.com/office/powerpoint/2010/main" val="343546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7/21/21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1626523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tiff"/><Relationship Id="rId5" Type="http://schemas.openxmlformats.org/officeDocument/2006/relationships/image" Target="../media/image13.tiff"/><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26.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nt-summer-academy/Curriculum/blob/main/Week%203/firebase/Firebase.md"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github.com/tnt-summer-academy/Samples/tree/main/Week_3/firebase"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26.jpe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15.xml"/><Relationship Id="rId4" Type="http://schemas.openxmlformats.org/officeDocument/2006/relationships/image" Target="../media/image50.tiff"/></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17.xml"/><Relationship Id="rId5" Type="http://schemas.openxmlformats.org/officeDocument/2006/relationships/image" Target="../media/image26.jpe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hyperlink" Target="https://learngitbranching.js.org/"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tnt-summer-academy/21-Sara-GitHubGame"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1.xml"/><Relationship Id="rId11" Type="http://schemas.openxmlformats.org/officeDocument/2006/relationships/image" Target="../media/image9.png"/><Relationship Id="rId5" Type="http://schemas.openxmlformats.org/officeDocument/2006/relationships/diagramLayout" Target="../diagrams/layout1.xml"/><Relationship Id="rId10" Type="http://schemas.openxmlformats.org/officeDocument/2006/relationships/image" Target="../media/image8.png"/><Relationship Id="rId4" Type="http://schemas.openxmlformats.org/officeDocument/2006/relationships/diagramData" Target="../diagrams/data1.xml"/><Relationship Id="rId9"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B8D017-CB95-4D49-B66B-5EEB822C3B46}"/>
              </a:ext>
            </a:extLst>
          </p:cNvPr>
          <p:cNvPicPr>
            <a:picLocks noChangeAspect="1"/>
          </p:cNvPicPr>
          <p:nvPr/>
        </p:nvPicPr>
        <p:blipFill rotWithShape="1">
          <a:blip r:embed="rId3"/>
          <a:srcRect t="5535" b="10196"/>
          <a:stretch/>
        </p:blipFill>
        <p:spPr>
          <a:xfrm>
            <a:off x="0" y="10"/>
            <a:ext cx="12191980" cy="6857990"/>
          </a:xfrm>
          <a:prstGeom prst="rect">
            <a:avLst/>
          </a:prstGeom>
        </p:spPr>
      </p:pic>
      <p:sp>
        <p:nvSpPr>
          <p:cNvPr id="2" name="Title 1">
            <a:extLst>
              <a:ext uri="{FF2B5EF4-FFF2-40B4-BE49-F238E27FC236}">
                <a16:creationId xmlns:a16="http://schemas.microsoft.com/office/drawing/2014/main" id="{FE673C81-86E6-DB44-9707-6CC69463CB00}"/>
              </a:ext>
            </a:extLst>
          </p:cNvPr>
          <p:cNvSpPr>
            <a:spLocks noGrp="1"/>
          </p:cNvSpPr>
          <p:nvPr>
            <p:ph type="ctrTitle"/>
          </p:nvPr>
        </p:nvSpPr>
        <p:spPr>
          <a:xfrm>
            <a:off x="4947701" y="3280674"/>
            <a:ext cx="6436104" cy="1052422"/>
          </a:xfrm>
        </p:spPr>
        <p:txBody>
          <a:bodyPr>
            <a:normAutofit/>
          </a:bodyPr>
          <a:lstStyle/>
          <a:p>
            <a:r>
              <a:rPr lang="en-US" sz="3600" dirty="0"/>
              <a:t>WEEK 4- Lesson 2</a:t>
            </a:r>
            <a:endParaRPr lang="en-US" sz="3400" dirty="0">
              <a:solidFill>
                <a:schemeClr val="tx1"/>
              </a:solidFill>
            </a:endParaRPr>
          </a:p>
        </p:txBody>
      </p:sp>
      <p:sp>
        <p:nvSpPr>
          <p:cNvPr id="3" name="Subtitle 2">
            <a:extLst>
              <a:ext uri="{FF2B5EF4-FFF2-40B4-BE49-F238E27FC236}">
                <a16:creationId xmlns:a16="http://schemas.microsoft.com/office/drawing/2014/main" id="{1BD13B49-A75A-C543-B002-8C55EE769D6E}"/>
              </a:ext>
            </a:extLst>
          </p:cNvPr>
          <p:cNvSpPr>
            <a:spLocks noGrp="1"/>
          </p:cNvSpPr>
          <p:nvPr>
            <p:ph type="subTitle" idx="1"/>
          </p:nvPr>
        </p:nvSpPr>
        <p:spPr>
          <a:xfrm>
            <a:off x="4947701" y="4548996"/>
            <a:ext cx="6436104" cy="534838"/>
          </a:xfrm>
        </p:spPr>
        <p:txBody>
          <a:bodyPr>
            <a:normAutofit fontScale="92500" lnSpcReduction="20000"/>
          </a:bodyPr>
          <a:lstStyle/>
          <a:p>
            <a:r>
              <a:rPr lang="en-US" sz="4000" dirty="0">
                <a:solidFill>
                  <a:srgbClr val="7F94BA"/>
                </a:solidFill>
              </a:rPr>
              <a:t>Using Firebase In A React App</a:t>
            </a:r>
          </a:p>
          <a:p>
            <a:endParaRPr lang="en-US" sz="4000" dirty="0">
              <a:solidFill>
                <a:srgbClr val="7F94BA"/>
              </a:solidFill>
            </a:endParaRPr>
          </a:p>
          <a:p>
            <a:pPr algn="r"/>
            <a:endParaRPr lang="en-US" sz="1800" dirty="0">
              <a:solidFill>
                <a:srgbClr val="7F94BA"/>
              </a:solidFill>
            </a:endParaRPr>
          </a:p>
        </p:txBody>
      </p:sp>
    </p:spTree>
    <p:extLst>
      <p:ext uri="{BB962C8B-B14F-4D97-AF65-F5344CB8AC3E}">
        <p14:creationId xmlns:p14="http://schemas.microsoft.com/office/powerpoint/2010/main" val="54444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6946C-07C4-6948-A9B3-7B4694C53D3C}"/>
              </a:ext>
            </a:extLst>
          </p:cNvPr>
          <p:cNvSpPr>
            <a:spLocks noGrp="1"/>
          </p:cNvSpPr>
          <p:nvPr>
            <p:ph type="title"/>
          </p:nvPr>
        </p:nvSpPr>
        <p:spPr>
          <a:xfrm>
            <a:off x="913795" y="609599"/>
            <a:ext cx="5978072" cy="1481150"/>
          </a:xfrm>
        </p:spPr>
        <p:txBody>
          <a:bodyPr>
            <a:normAutofit/>
          </a:bodyPr>
          <a:lstStyle/>
          <a:p>
            <a:r>
              <a:rPr lang="en-US" dirty="0"/>
              <a:t>How do we access the database from code?</a:t>
            </a:r>
          </a:p>
        </p:txBody>
      </p:sp>
      <p:sp>
        <p:nvSpPr>
          <p:cNvPr id="3" name="Content Placeholder 2">
            <a:extLst>
              <a:ext uri="{FF2B5EF4-FFF2-40B4-BE49-F238E27FC236}">
                <a16:creationId xmlns:a16="http://schemas.microsoft.com/office/drawing/2014/main" id="{F19CCD87-075E-8840-88E0-8A8F89D2FCA3}"/>
              </a:ext>
            </a:extLst>
          </p:cNvPr>
          <p:cNvSpPr>
            <a:spLocks noGrp="1"/>
          </p:cNvSpPr>
          <p:nvPr>
            <p:ph idx="1"/>
          </p:nvPr>
        </p:nvSpPr>
        <p:spPr>
          <a:xfrm>
            <a:off x="913795" y="2279176"/>
            <a:ext cx="5978072" cy="3415672"/>
          </a:xfrm>
        </p:spPr>
        <p:txBody>
          <a:bodyPr anchor="ctr">
            <a:normAutofit/>
          </a:bodyPr>
          <a:lstStyle/>
          <a:p>
            <a:pPr>
              <a:lnSpc>
                <a:spcPct val="90000"/>
              </a:lnSpc>
            </a:pPr>
            <a:r>
              <a:rPr lang="en-US" sz="1500"/>
              <a:t>We'll need to create an 'app' on the Firebase website before we can have our program (our React web app) use the database. There are multiple ways to find this, but we'll start by clicking on the Project Overview link in the top-left:</a:t>
            </a:r>
          </a:p>
          <a:p>
            <a:pPr>
              <a:lnSpc>
                <a:spcPct val="90000"/>
              </a:lnSpc>
            </a:pPr>
            <a:r>
              <a:rPr lang="en-US" sz="1500"/>
              <a:t>Notice that there's an option for iOS and another for Android - we'll use the web application option:</a:t>
            </a:r>
          </a:p>
          <a:p>
            <a:pPr lvl="1">
              <a:lnSpc>
                <a:spcPct val="90000"/>
              </a:lnSpc>
            </a:pPr>
            <a:r>
              <a:rPr lang="en-US" sz="1500"/>
              <a:t>When Firebase asks make sure that you do give it a name but do NOT host your solution on Firebase</a:t>
            </a:r>
          </a:p>
          <a:p>
            <a:pPr lvl="1">
              <a:lnSpc>
                <a:spcPct val="90000"/>
              </a:lnSpc>
            </a:pPr>
            <a:r>
              <a:rPr lang="en-US" sz="1500"/>
              <a:t>Once you've done that it'll show you a Wall of Code. Copy it and paste it into a new file (just so you don't lose it on the clipboard)</a:t>
            </a:r>
          </a:p>
          <a:p>
            <a:pPr>
              <a:lnSpc>
                <a:spcPct val="90000"/>
              </a:lnSpc>
            </a:pPr>
            <a:endParaRPr lang="en-US" sz="1500"/>
          </a:p>
        </p:txBody>
      </p:sp>
      <p:pic>
        <p:nvPicPr>
          <p:cNvPr id="14" name="Picture 1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a:extLst>
              <a:ext uri="{FF2B5EF4-FFF2-40B4-BE49-F238E27FC236}">
                <a16:creationId xmlns:a16="http://schemas.microsoft.com/office/drawing/2014/main" id="{8E3F0094-665D-E44A-AE67-027986CE74CE}"/>
              </a:ext>
            </a:extLst>
          </p:cNvPr>
          <p:cNvPicPr>
            <a:picLocks noChangeAspect="1"/>
          </p:cNvPicPr>
          <p:nvPr/>
        </p:nvPicPr>
        <p:blipFill>
          <a:blip r:embed="rId5"/>
          <a:stretch>
            <a:fillRect/>
          </a:stretch>
        </p:blipFill>
        <p:spPr>
          <a:xfrm>
            <a:off x="8351304" y="643467"/>
            <a:ext cx="2694525" cy="2624667"/>
          </a:xfrm>
          <a:prstGeom prst="rect">
            <a:avLst/>
          </a:prstGeom>
        </p:spPr>
      </p:pic>
      <p:pic>
        <p:nvPicPr>
          <p:cNvPr id="7" name="Picture 6">
            <a:extLst>
              <a:ext uri="{FF2B5EF4-FFF2-40B4-BE49-F238E27FC236}">
                <a16:creationId xmlns:a16="http://schemas.microsoft.com/office/drawing/2014/main" id="{67E59C71-9EC0-AF4D-B5A0-9731F25ED12B}"/>
              </a:ext>
            </a:extLst>
          </p:cNvPr>
          <p:cNvPicPr>
            <a:picLocks noChangeAspect="1"/>
          </p:cNvPicPr>
          <p:nvPr/>
        </p:nvPicPr>
        <p:blipFill>
          <a:blip r:embed="rId6"/>
          <a:stretch>
            <a:fillRect/>
          </a:stretch>
        </p:blipFill>
        <p:spPr>
          <a:xfrm>
            <a:off x="7848600" y="3782967"/>
            <a:ext cx="3699934" cy="2238460"/>
          </a:xfrm>
          <a:prstGeom prst="rect">
            <a:avLst/>
          </a:prstGeom>
        </p:spPr>
      </p:pic>
    </p:spTree>
    <p:extLst>
      <p:ext uri="{BB962C8B-B14F-4D97-AF65-F5344CB8AC3E}">
        <p14:creationId xmlns:p14="http://schemas.microsoft.com/office/powerpoint/2010/main" val="1381379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C23285-B1A8-B944-A250-9A65CEDB0A6D}"/>
              </a:ext>
            </a:extLst>
          </p:cNvPr>
          <p:cNvSpPr>
            <a:spLocks noGrp="1"/>
          </p:cNvSpPr>
          <p:nvPr>
            <p:ph idx="1"/>
          </p:nvPr>
        </p:nvSpPr>
        <p:spPr>
          <a:xfrm>
            <a:off x="944792" y="914400"/>
            <a:ext cx="5978072" cy="4423987"/>
          </a:xfrm>
        </p:spPr>
        <p:txBody>
          <a:bodyPr anchor="ctr">
            <a:normAutofit fontScale="92500"/>
          </a:bodyPr>
          <a:lstStyle/>
          <a:p>
            <a:pPr>
              <a:lnSpc>
                <a:spcPct val="90000"/>
              </a:lnSpc>
            </a:pPr>
            <a:r>
              <a:rPr lang="en-US" sz="2400" dirty="0"/>
              <a:t>If you need this code again you can find it in your Project Overview &gt; Project Settings page:  </a:t>
            </a:r>
          </a:p>
          <a:p>
            <a:pPr>
              <a:lnSpc>
                <a:spcPct val="90000"/>
              </a:lnSpc>
            </a:pPr>
            <a:endParaRPr lang="en-US" sz="1700" dirty="0"/>
          </a:p>
          <a:p>
            <a:pPr>
              <a:lnSpc>
                <a:spcPct val="90000"/>
              </a:lnSpc>
            </a:pPr>
            <a:endParaRPr lang="en-US" sz="1700" dirty="0"/>
          </a:p>
          <a:p>
            <a:pPr>
              <a:lnSpc>
                <a:spcPct val="90000"/>
              </a:lnSpc>
            </a:pPr>
            <a:endParaRPr lang="en-US" sz="1700" dirty="0"/>
          </a:p>
          <a:p>
            <a:pPr>
              <a:lnSpc>
                <a:spcPct val="90000"/>
              </a:lnSpc>
            </a:pPr>
            <a:endParaRPr lang="en-US" sz="1700" dirty="0"/>
          </a:p>
          <a:p>
            <a:pPr>
              <a:lnSpc>
                <a:spcPct val="90000"/>
              </a:lnSpc>
            </a:pPr>
            <a:r>
              <a:rPr lang="en-US" sz="2400" dirty="0"/>
              <a:t>On the 'General' tab (in the Project Overview &gt; Project settings page) scroll down to the 'Your Apps' section, and you'll find that same info (clicking on the 'Config' button will even give you usable JavaScript/JavaScript):</a:t>
            </a:r>
          </a:p>
          <a:p>
            <a:pPr marL="36900" indent="0">
              <a:lnSpc>
                <a:spcPct val="90000"/>
              </a:lnSpc>
              <a:buNone/>
            </a:pPr>
            <a:br>
              <a:rPr lang="en-US" sz="1700" dirty="0"/>
            </a:br>
            <a:endParaRPr lang="en-US" sz="1700" dirty="0"/>
          </a:p>
        </p:txBody>
      </p:sp>
      <p:pic>
        <p:nvPicPr>
          <p:cNvPr id="14" name="Picture 1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a:extLst>
              <a:ext uri="{FF2B5EF4-FFF2-40B4-BE49-F238E27FC236}">
                <a16:creationId xmlns:a16="http://schemas.microsoft.com/office/drawing/2014/main" id="{319EB362-E0E3-1746-94E6-2986F5F5B375}"/>
              </a:ext>
            </a:extLst>
          </p:cNvPr>
          <p:cNvPicPr>
            <a:picLocks noChangeAspect="1"/>
          </p:cNvPicPr>
          <p:nvPr/>
        </p:nvPicPr>
        <p:blipFill rotWithShape="1">
          <a:blip r:embed="rId5"/>
          <a:srcRect l="4751" r="1336"/>
          <a:stretch/>
        </p:blipFill>
        <p:spPr>
          <a:xfrm>
            <a:off x="7620351" y="10"/>
            <a:ext cx="4571649" cy="3383270"/>
          </a:xfrm>
          <a:prstGeom prst="rect">
            <a:avLst/>
          </a:prstGeom>
        </p:spPr>
      </p:pic>
      <p:pic>
        <p:nvPicPr>
          <p:cNvPr id="7" name="Picture 6">
            <a:extLst>
              <a:ext uri="{FF2B5EF4-FFF2-40B4-BE49-F238E27FC236}">
                <a16:creationId xmlns:a16="http://schemas.microsoft.com/office/drawing/2014/main" id="{7C8A21B4-8A50-4B42-BF92-495E4A2A9724}"/>
              </a:ext>
            </a:extLst>
          </p:cNvPr>
          <p:cNvPicPr>
            <a:picLocks noChangeAspect="1"/>
          </p:cNvPicPr>
          <p:nvPr/>
        </p:nvPicPr>
        <p:blipFill rotWithShape="1">
          <a:blip r:embed="rId6"/>
          <a:srcRect t="18535" r="4" b="11900"/>
          <a:stretch/>
        </p:blipFill>
        <p:spPr>
          <a:xfrm>
            <a:off x="7620351" y="3429000"/>
            <a:ext cx="4571649" cy="3429000"/>
          </a:xfrm>
          <a:prstGeom prst="rect">
            <a:avLst/>
          </a:prstGeom>
        </p:spPr>
      </p:pic>
    </p:spTree>
    <p:extLst>
      <p:ext uri="{BB962C8B-B14F-4D97-AF65-F5344CB8AC3E}">
        <p14:creationId xmlns:p14="http://schemas.microsoft.com/office/powerpoint/2010/main" val="2646729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44CF-BABD-CE40-96CD-86D3F5B396A3}"/>
              </a:ext>
            </a:extLst>
          </p:cNvPr>
          <p:cNvSpPr>
            <a:spLocks noGrp="1"/>
          </p:cNvSpPr>
          <p:nvPr>
            <p:ph type="title"/>
          </p:nvPr>
        </p:nvSpPr>
        <p:spPr/>
        <p:txBody>
          <a:bodyPr>
            <a:normAutofit/>
          </a:bodyPr>
          <a:lstStyle/>
          <a:p>
            <a:r>
              <a:rPr lang="en-US" dirty="0"/>
              <a:t>Setting up your React app</a:t>
            </a:r>
          </a:p>
        </p:txBody>
      </p:sp>
      <p:sp>
        <p:nvSpPr>
          <p:cNvPr id="3" name="Content Placeholder 2">
            <a:extLst>
              <a:ext uri="{FF2B5EF4-FFF2-40B4-BE49-F238E27FC236}">
                <a16:creationId xmlns:a16="http://schemas.microsoft.com/office/drawing/2014/main" id="{518068CC-4D7D-4E4C-A7F2-F10CCF3062A4}"/>
              </a:ext>
            </a:extLst>
          </p:cNvPr>
          <p:cNvSpPr>
            <a:spLocks noGrp="1"/>
          </p:cNvSpPr>
          <p:nvPr>
            <p:ph idx="1"/>
          </p:nvPr>
        </p:nvSpPr>
        <p:spPr>
          <a:xfrm>
            <a:off x="924443" y="1684891"/>
            <a:ext cx="9997012" cy="4171950"/>
          </a:xfrm>
        </p:spPr>
        <p:txBody>
          <a:bodyPr>
            <a:normAutofit lnSpcReduction="10000"/>
          </a:bodyPr>
          <a:lstStyle/>
          <a:p>
            <a:pPr marL="494100" indent="-457200">
              <a:buFont typeface="+mj-lt"/>
              <a:buAutoNum type="arabicPeriod"/>
            </a:pPr>
            <a:r>
              <a:rPr lang="en-US" dirty="0"/>
              <a:t>Install the Firebase support in your terminal like this: </a:t>
            </a:r>
          </a:p>
          <a:p>
            <a:pPr marL="36900" indent="0" algn="ctr">
              <a:buNone/>
            </a:pPr>
            <a:r>
              <a:rPr lang="en-US" dirty="0" err="1">
                <a:solidFill>
                  <a:srgbClr val="FFC000"/>
                </a:solidFill>
              </a:rPr>
              <a:t>npm</a:t>
            </a:r>
            <a:r>
              <a:rPr lang="en-US" dirty="0">
                <a:solidFill>
                  <a:srgbClr val="FFC000"/>
                </a:solidFill>
              </a:rPr>
              <a:t> install firebase</a:t>
            </a:r>
          </a:p>
          <a:p>
            <a:pPr marL="494100" indent="-457200">
              <a:buFont typeface="+mj-lt"/>
              <a:buAutoNum type="arabicPeriod"/>
            </a:pPr>
            <a:r>
              <a:rPr lang="en-US" dirty="0">
                <a:solidFill>
                  <a:schemeClr val="tx1"/>
                </a:solidFill>
              </a:rPr>
              <a:t>Create </a:t>
            </a:r>
            <a:r>
              <a:rPr lang="en-US" dirty="0" err="1">
                <a:solidFill>
                  <a:srgbClr val="FFC000"/>
                </a:solidFill>
              </a:rPr>
              <a:t>myFirebase.js</a:t>
            </a:r>
            <a:r>
              <a:rPr lang="en-US" dirty="0">
                <a:solidFill>
                  <a:srgbClr val="FFC000"/>
                </a:solidFill>
              </a:rPr>
              <a:t> </a:t>
            </a:r>
            <a:r>
              <a:rPr lang="en-US" dirty="0">
                <a:solidFill>
                  <a:schemeClr val="tx1"/>
                </a:solidFill>
              </a:rPr>
              <a:t>to add all the configuration</a:t>
            </a:r>
          </a:p>
          <a:p>
            <a:pPr marL="494100" indent="-457200">
              <a:buFont typeface="+mj-lt"/>
              <a:buAutoNum type="arabicPeriod"/>
            </a:pPr>
            <a:endParaRPr lang="en-US" dirty="0">
              <a:solidFill>
                <a:schemeClr val="tx1"/>
              </a:solidFill>
            </a:endParaRPr>
          </a:p>
          <a:p>
            <a:pPr marL="494100" indent="-457200">
              <a:buFont typeface="+mj-lt"/>
              <a:buAutoNum type="arabicPeriod"/>
            </a:pPr>
            <a:endParaRPr lang="en-US" dirty="0">
              <a:solidFill>
                <a:schemeClr val="tx1"/>
              </a:solidFill>
            </a:endParaRPr>
          </a:p>
          <a:p>
            <a:pPr marL="494100" indent="-457200">
              <a:buFont typeface="+mj-lt"/>
              <a:buAutoNum type="arabicPeriod"/>
            </a:pPr>
            <a:endParaRPr lang="en-US" dirty="0">
              <a:solidFill>
                <a:schemeClr val="tx1"/>
              </a:solidFill>
            </a:endParaRPr>
          </a:p>
          <a:p>
            <a:pPr marL="494100" indent="-457200">
              <a:buFont typeface="+mj-lt"/>
              <a:buAutoNum type="arabicPeriod"/>
            </a:pPr>
            <a:endParaRPr lang="en-US" dirty="0">
              <a:solidFill>
                <a:schemeClr val="tx1"/>
              </a:solidFill>
            </a:endParaRPr>
          </a:p>
          <a:p>
            <a:pPr marL="494100" indent="-457200">
              <a:buFont typeface="+mj-lt"/>
              <a:buAutoNum type="arabicPeriod"/>
            </a:pPr>
            <a:endParaRPr lang="en-US" dirty="0">
              <a:solidFill>
                <a:schemeClr val="tx1"/>
              </a:solidFill>
            </a:endParaRPr>
          </a:p>
          <a:p>
            <a:pPr marL="494100" indent="-457200">
              <a:buFont typeface="+mj-lt"/>
              <a:buAutoNum type="arabicPeriod"/>
            </a:pPr>
            <a:r>
              <a:rPr lang="en-US" dirty="0">
                <a:solidFill>
                  <a:schemeClr val="tx1"/>
                </a:solidFill>
              </a:rPr>
              <a:t>Initialize the connection to the database, do that exactly once in the program. We can make this easy by putting the following code into the constructor:</a:t>
            </a:r>
          </a:p>
          <a:p>
            <a:pPr marL="494100" indent="-457200">
              <a:buFont typeface="+mj-lt"/>
              <a:buAutoNum type="arabicPeriod"/>
            </a:pPr>
            <a:endParaRPr lang="en-US" dirty="0">
              <a:solidFill>
                <a:schemeClr val="tx1"/>
              </a:solidFill>
            </a:endParaRPr>
          </a:p>
          <a:p>
            <a:pPr marL="494100" indent="-457200">
              <a:buFont typeface="+mj-lt"/>
              <a:buAutoNum type="arabicPeriod"/>
            </a:pPr>
            <a:endParaRPr lang="en-US" dirty="0">
              <a:solidFill>
                <a:schemeClr val="tx1"/>
              </a:solidFill>
            </a:endParaRPr>
          </a:p>
        </p:txBody>
      </p:sp>
      <p:pic>
        <p:nvPicPr>
          <p:cNvPr id="5" name="Picture 4" descr="Text&#10;&#10;Description automatically generated">
            <a:extLst>
              <a:ext uri="{FF2B5EF4-FFF2-40B4-BE49-F238E27FC236}">
                <a16:creationId xmlns:a16="http://schemas.microsoft.com/office/drawing/2014/main" id="{70751114-F9AB-E64E-A4BC-4F65321C6365}"/>
              </a:ext>
            </a:extLst>
          </p:cNvPr>
          <p:cNvPicPr>
            <a:picLocks noChangeAspect="1"/>
          </p:cNvPicPr>
          <p:nvPr/>
        </p:nvPicPr>
        <p:blipFill>
          <a:blip r:embed="rId2"/>
          <a:stretch>
            <a:fillRect/>
          </a:stretch>
        </p:blipFill>
        <p:spPr>
          <a:xfrm>
            <a:off x="3895387" y="2860186"/>
            <a:ext cx="5521777" cy="212004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3C1C9F83-52EF-8A40-9620-947D82E976C5}"/>
              </a:ext>
            </a:extLst>
          </p:cNvPr>
          <p:cNvPicPr>
            <a:picLocks noChangeAspect="1"/>
          </p:cNvPicPr>
          <p:nvPr/>
        </p:nvPicPr>
        <p:blipFill>
          <a:blip r:embed="rId3"/>
          <a:stretch>
            <a:fillRect/>
          </a:stretch>
        </p:blipFill>
        <p:spPr>
          <a:xfrm>
            <a:off x="4126375" y="5674832"/>
            <a:ext cx="4816148" cy="1147136"/>
          </a:xfrm>
          <a:prstGeom prst="rect">
            <a:avLst/>
          </a:prstGeom>
        </p:spPr>
      </p:pic>
      <p:sp>
        <p:nvSpPr>
          <p:cNvPr id="10" name="Rectangle 9">
            <a:extLst>
              <a:ext uri="{FF2B5EF4-FFF2-40B4-BE49-F238E27FC236}">
                <a16:creationId xmlns:a16="http://schemas.microsoft.com/office/drawing/2014/main" id="{0757F631-B667-3C4D-840B-36B88450ABC4}"/>
              </a:ext>
            </a:extLst>
          </p:cNvPr>
          <p:cNvSpPr/>
          <p:nvPr/>
        </p:nvSpPr>
        <p:spPr>
          <a:xfrm>
            <a:off x="4742481" y="6075336"/>
            <a:ext cx="3611105" cy="551727"/>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353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4" name="Picture 13" descr="One in a crowd">
            <a:extLst>
              <a:ext uri="{FF2B5EF4-FFF2-40B4-BE49-F238E27FC236}">
                <a16:creationId xmlns:a16="http://schemas.microsoft.com/office/drawing/2014/main" id="{F8D5C0E4-11B1-4F8D-B6E3-0A4A3FE93221}"/>
              </a:ext>
            </a:extLst>
          </p:cNvPr>
          <p:cNvPicPr>
            <a:picLocks noChangeAspect="1"/>
          </p:cNvPicPr>
          <p:nvPr/>
        </p:nvPicPr>
        <p:blipFill rotWithShape="1">
          <a:blip r:embed="rId3"/>
          <a:srcRect t="8058" r="-1" b="16923"/>
          <a:stretch/>
        </p:blipFill>
        <p:spPr>
          <a:xfrm>
            <a:off x="0" y="10"/>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FF4B35-D0EE-254F-9BFD-707085F810E3}"/>
              </a:ext>
            </a:extLst>
          </p:cNvPr>
          <p:cNvSpPr>
            <a:spLocks noGrp="1"/>
          </p:cNvSpPr>
          <p:nvPr>
            <p:ph type="title"/>
          </p:nvPr>
        </p:nvSpPr>
        <p:spPr>
          <a:xfrm>
            <a:off x="618063" y="4545503"/>
            <a:ext cx="9265771" cy="622836"/>
          </a:xfrm>
        </p:spPr>
        <p:txBody>
          <a:bodyPr>
            <a:normAutofit/>
          </a:bodyPr>
          <a:lstStyle/>
          <a:p>
            <a:pPr algn="ctr"/>
            <a:r>
              <a:rPr lang="en-US" sz="3600" dirty="0"/>
              <a:t>Your Turn</a:t>
            </a:r>
          </a:p>
        </p:txBody>
      </p:sp>
      <p:sp>
        <p:nvSpPr>
          <p:cNvPr id="3" name="Content Placeholder 2">
            <a:extLst>
              <a:ext uri="{FF2B5EF4-FFF2-40B4-BE49-F238E27FC236}">
                <a16:creationId xmlns:a16="http://schemas.microsoft.com/office/drawing/2014/main" id="{5A37CDCB-DCC6-5640-B27F-A74EA95974D6}"/>
              </a:ext>
            </a:extLst>
          </p:cNvPr>
          <p:cNvSpPr>
            <a:spLocks noGrp="1"/>
          </p:cNvSpPr>
          <p:nvPr>
            <p:ph idx="1"/>
          </p:nvPr>
        </p:nvSpPr>
        <p:spPr>
          <a:xfrm>
            <a:off x="618063" y="4856921"/>
            <a:ext cx="9565028" cy="1249240"/>
          </a:xfrm>
        </p:spPr>
        <p:txBody>
          <a:bodyPr>
            <a:normAutofit/>
          </a:bodyPr>
          <a:lstStyle/>
          <a:p>
            <a:endParaRPr lang="en-US" sz="1800" b="1" dirty="0"/>
          </a:p>
          <a:p>
            <a:endParaRPr lang="en-US" sz="1800" dirty="0"/>
          </a:p>
        </p:txBody>
      </p:sp>
    </p:spTree>
    <p:extLst>
      <p:ext uri="{BB962C8B-B14F-4D97-AF65-F5344CB8AC3E}">
        <p14:creationId xmlns:p14="http://schemas.microsoft.com/office/powerpoint/2010/main" val="419750513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B42AF-8B69-FF40-A227-8491129F3757}"/>
              </a:ext>
            </a:extLst>
          </p:cNvPr>
          <p:cNvSpPr>
            <a:spLocks noGrp="1"/>
          </p:cNvSpPr>
          <p:nvPr>
            <p:ph type="title"/>
          </p:nvPr>
        </p:nvSpPr>
        <p:spPr>
          <a:xfrm>
            <a:off x="913795" y="609599"/>
            <a:ext cx="5978072" cy="1481150"/>
          </a:xfrm>
        </p:spPr>
        <p:txBody>
          <a:bodyPr>
            <a:normAutofit/>
          </a:bodyPr>
          <a:lstStyle/>
          <a:p>
            <a:r>
              <a:rPr lang="en-US"/>
              <a:t>Activity 1</a:t>
            </a:r>
          </a:p>
        </p:txBody>
      </p:sp>
      <p:sp>
        <p:nvSpPr>
          <p:cNvPr id="3" name="Content Placeholder 2">
            <a:extLst>
              <a:ext uri="{FF2B5EF4-FFF2-40B4-BE49-F238E27FC236}">
                <a16:creationId xmlns:a16="http://schemas.microsoft.com/office/drawing/2014/main" id="{62B9EE0D-3E53-6747-B977-41D41955B3A5}"/>
              </a:ext>
            </a:extLst>
          </p:cNvPr>
          <p:cNvSpPr>
            <a:spLocks noGrp="1"/>
          </p:cNvSpPr>
          <p:nvPr>
            <p:ph idx="1"/>
          </p:nvPr>
        </p:nvSpPr>
        <p:spPr>
          <a:xfrm>
            <a:off x="913795" y="2279176"/>
            <a:ext cx="5978072" cy="3415672"/>
          </a:xfrm>
        </p:spPr>
        <p:txBody>
          <a:bodyPr anchor="ctr">
            <a:normAutofit/>
          </a:bodyPr>
          <a:lstStyle/>
          <a:p>
            <a:r>
              <a:rPr lang="en-US"/>
              <a:t>Create Firebase account,</a:t>
            </a:r>
          </a:p>
          <a:p>
            <a:r>
              <a:rPr lang="en-US"/>
              <a:t> Create a new Database </a:t>
            </a:r>
          </a:p>
          <a:p>
            <a:r>
              <a:rPr lang="en-US"/>
              <a:t>Try to re-create the picture below in your own Firebase DB.</a:t>
            </a:r>
          </a:p>
          <a:p>
            <a:r>
              <a:rPr lang="en-US"/>
              <a:t>Copy The project config to </a:t>
            </a:r>
            <a:r>
              <a:rPr lang="en-US" err="1"/>
              <a:t>Myfirebase.js</a:t>
            </a:r>
            <a:r>
              <a:rPr lang="en-US"/>
              <a:t> file to replace the placeholders</a:t>
            </a:r>
          </a:p>
          <a:p>
            <a:endParaRPr lang="en-US"/>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a:extLst>
              <a:ext uri="{FF2B5EF4-FFF2-40B4-BE49-F238E27FC236}">
                <a16:creationId xmlns:a16="http://schemas.microsoft.com/office/drawing/2014/main" id="{B84846C7-DB17-6247-8A44-EE9C969A9EBF}"/>
              </a:ext>
            </a:extLst>
          </p:cNvPr>
          <p:cNvPicPr>
            <a:picLocks noChangeAspect="1"/>
          </p:cNvPicPr>
          <p:nvPr/>
        </p:nvPicPr>
        <p:blipFill rotWithShape="1">
          <a:blip r:embed="rId5"/>
          <a:srcRect r="26020" b="2"/>
          <a:stretch/>
        </p:blipFill>
        <p:spPr>
          <a:xfrm>
            <a:off x="7620351" y="10"/>
            <a:ext cx="4571649" cy="338327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58077692-D821-E04A-B68A-D7446095DC3E}"/>
              </a:ext>
            </a:extLst>
          </p:cNvPr>
          <p:cNvPicPr>
            <a:picLocks noChangeAspect="1"/>
          </p:cNvPicPr>
          <p:nvPr/>
        </p:nvPicPr>
        <p:blipFill rotWithShape="1">
          <a:blip r:embed="rId6"/>
          <a:srcRect t="18535" r="4" b="11900"/>
          <a:stretch/>
        </p:blipFill>
        <p:spPr>
          <a:xfrm>
            <a:off x="7620351" y="3429000"/>
            <a:ext cx="4571649" cy="3429000"/>
          </a:xfrm>
          <a:prstGeom prst="rect">
            <a:avLst/>
          </a:prstGeom>
        </p:spPr>
      </p:pic>
    </p:spTree>
    <p:extLst>
      <p:ext uri="{BB962C8B-B14F-4D97-AF65-F5344CB8AC3E}">
        <p14:creationId xmlns:p14="http://schemas.microsoft.com/office/powerpoint/2010/main" val="231477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7437-931B-784B-8355-6E6CC38A506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Break Time</a:t>
            </a:r>
          </a:p>
        </p:txBody>
      </p:sp>
      <p:pic>
        <p:nvPicPr>
          <p:cNvPr id="16" name="Graphic 6" descr="Coffee">
            <a:extLst>
              <a:ext uri="{FF2B5EF4-FFF2-40B4-BE49-F238E27FC236}">
                <a16:creationId xmlns:a16="http://schemas.microsoft.com/office/drawing/2014/main" id="{698B0CBC-C318-4F4A-9DC0-46BA47FC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4617" y="643463"/>
            <a:ext cx="3249553" cy="3249553"/>
          </a:xfrm>
          <a:prstGeom prst="rect">
            <a:avLst/>
          </a:prstGeom>
        </p:spPr>
      </p:pic>
    </p:spTree>
    <p:extLst>
      <p:ext uri="{BB962C8B-B14F-4D97-AF65-F5344CB8AC3E}">
        <p14:creationId xmlns:p14="http://schemas.microsoft.com/office/powerpoint/2010/main" val="222603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44CF-BABD-CE40-96CD-86D3F5B396A3}"/>
              </a:ext>
            </a:extLst>
          </p:cNvPr>
          <p:cNvSpPr>
            <a:spLocks noGrp="1"/>
          </p:cNvSpPr>
          <p:nvPr>
            <p:ph type="title"/>
          </p:nvPr>
        </p:nvSpPr>
        <p:spPr/>
        <p:txBody>
          <a:bodyPr>
            <a:normAutofit/>
          </a:bodyPr>
          <a:lstStyle/>
          <a:p>
            <a:r>
              <a:rPr lang="en-US" dirty="0"/>
              <a:t>Setting up your React app</a:t>
            </a:r>
          </a:p>
        </p:txBody>
      </p:sp>
      <p:sp>
        <p:nvSpPr>
          <p:cNvPr id="3" name="Content Placeholder 2">
            <a:extLst>
              <a:ext uri="{FF2B5EF4-FFF2-40B4-BE49-F238E27FC236}">
                <a16:creationId xmlns:a16="http://schemas.microsoft.com/office/drawing/2014/main" id="{518068CC-4D7D-4E4C-A7F2-F10CCF3062A4}"/>
              </a:ext>
            </a:extLst>
          </p:cNvPr>
          <p:cNvSpPr>
            <a:spLocks noGrp="1"/>
          </p:cNvSpPr>
          <p:nvPr>
            <p:ph idx="1"/>
          </p:nvPr>
        </p:nvSpPr>
        <p:spPr/>
        <p:txBody>
          <a:bodyPr>
            <a:normAutofit/>
          </a:bodyPr>
          <a:lstStyle/>
          <a:p>
            <a:pPr marL="494100" indent="-457200">
              <a:buFont typeface="+mj-lt"/>
              <a:buAutoNum type="arabicPeriod"/>
            </a:pPr>
            <a:r>
              <a:rPr lang="en-US" dirty="0">
                <a:solidFill>
                  <a:schemeClr val="tx1"/>
                </a:solidFill>
              </a:rPr>
              <a:t>Inside any other file that you want to use Firebase in you'll need to put this at the top of the file:</a:t>
            </a:r>
          </a:p>
          <a:p>
            <a:pPr marL="36900" indent="0" algn="ctr">
              <a:buNone/>
            </a:pPr>
            <a:r>
              <a:rPr lang="en-US" dirty="0">
                <a:solidFill>
                  <a:srgbClr val="FFC000"/>
                </a:solidFill>
                <a:effectLst/>
              </a:rPr>
              <a:t>import</a:t>
            </a:r>
            <a:r>
              <a:rPr lang="en-US" dirty="0">
                <a:solidFill>
                  <a:srgbClr val="FFC000"/>
                </a:solidFill>
              </a:rPr>
              <a:t> </a:t>
            </a:r>
            <a:r>
              <a:rPr lang="en-US" dirty="0">
                <a:solidFill>
                  <a:srgbClr val="FFC000"/>
                </a:solidFill>
                <a:effectLst/>
              </a:rPr>
              <a:t>{</a:t>
            </a:r>
            <a:r>
              <a:rPr lang="en-US" dirty="0">
                <a:solidFill>
                  <a:srgbClr val="FFC000"/>
                </a:solidFill>
              </a:rPr>
              <a:t> </a:t>
            </a:r>
            <a:r>
              <a:rPr lang="en-US" dirty="0" err="1">
                <a:solidFill>
                  <a:srgbClr val="FFC000"/>
                </a:solidFill>
                <a:effectLst/>
              </a:rPr>
              <a:t>MyFirebase</a:t>
            </a:r>
            <a:r>
              <a:rPr lang="en-US" dirty="0">
                <a:solidFill>
                  <a:srgbClr val="FFC000"/>
                </a:solidFill>
              </a:rPr>
              <a:t> </a:t>
            </a:r>
            <a:r>
              <a:rPr lang="en-US" dirty="0">
                <a:solidFill>
                  <a:srgbClr val="FFC000"/>
                </a:solidFill>
                <a:effectLst/>
              </a:rPr>
              <a:t>}</a:t>
            </a:r>
            <a:r>
              <a:rPr lang="en-US" dirty="0">
                <a:solidFill>
                  <a:srgbClr val="FFC000"/>
                </a:solidFill>
              </a:rPr>
              <a:t> </a:t>
            </a:r>
            <a:r>
              <a:rPr lang="en-US" dirty="0">
                <a:solidFill>
                  <a:srgbClr val="FFC000"/>
                </a:solidFill>
                <a:effectLst/>
              </a:rPr>
              <a:t>from</a:t>
            </a:r>
            <a:r>
              <a:rPr lang="en-US" dirty="0">
                <a:solidFill>
                  <a:srgbClr val="FFC000"/>
                </a:solidFill>
              </a:rPr>
              <a:t> </a:t>
            </a:r>
            <a:r>
              <a:rPr lang="en-US" dirty="0">
                <a:solidFill>
                  <a:srgbClr val="FFC000"/>
                </a:solidFill>
                <a:effectLst/>
              </a:rPr>
              <a:t>'./</a:t>
            </a:r>
            <a:r>
              <a:rPr lang="en-US" dirty="0" err="1">
                <a:solidFill>
                  <a:srgbClr val="FFC000"/>
                </a:solidFill>
                <a:effectLst/>
              </a:rPr>
              <a:t>myFirebase</a:t>
            </a:r>
            <a:r>
              <a:rPr lang="en-US" dirty="0">
                <a:solidFill>
                  <a:srgbClr val="FFC000"/>
                </a:solidFill>
                <a:effectLst/>
              </a:rPr>
              <a:t>';</a:t>
            </a:r>
            <a:endParaRPr lang="en-US" dirty="0">
              <a:solidFill>
                <a:srgbClr val="FFC000"/>
              </a:solidFill>
            </a:endParaRPr>
          </a:p>
          <a:p>
            <a:pPr marL="494100" indent="-457200">
              <a:buFont typeface="+mj-lt"/>
              <a:buAutoNum type="arabicPeriod"/>
            </a:pPr>
            <a:r>
              <a:rPr lang="en-US" dirty="0">
                <a:solidFill>
                  <a:schemeClr val="tx1"/>
                </a:solidFill>
              </a:rPr>
              <a:t>After that you'll need to create the database in each method / function that you want to use it in, like so:</a:t>
            </a:r>
          </a:p>
          <a:p>
            <a:pPr marL="36900" indent="0" algn="ctr">
              <a:buNone/>
            </a:pPr>
            <a:r>
              <a:rPr lang="en-US" dirty="0">
                <a:solidFill>
                  <a:srgbClr val="FFC000"/>
                </a:solidFill>
                <a:effectLst/>
              </a:rPr>
              <a:t>let</a:t>
            </a:r>
            <a:r>
              <a:rPr lang="en-US" dirty="0">
                <a:solidFill>
                  <a:srgbClr val="FFC000"/>
                </a:solidFill>
              </a:rPr>
              <a:t> </a:t>
            </a:r>
            <a:r>
              <a:rPr lang="en-US" dirty="0" err="1">
                <a:solidFill>
                  <a:srgbClr val="FFC000"/>
                </a:solidFill>
                <a:effectLst/>
              </a:rPr>
              <a:t>db</a:t>
            </a:r>
            <a:r>
              <a:rPr lang="en-US" dirty="0">
                <a:solidFill>
                  <a:srgbClr val="FFC000"/>
                </a:solidFill>
              </a:rPr>
              <a:t> </a:t>
            </a:r>
            <a:r>
              <a:rPr lang="en-US" dirty="0">
                <a:solidFill>
                  <a:srgbClr val="FFC000"/>
                </a:solidFill>
                <a:effectLst/>
              </a:rPr>
              <a:t>=</a:t>
            </a:r>
            <a:r>
              <a:rPr lang="en-US" dirty="0">
                <a:solidFill>
                  <a:srgbClr val="FFC000"/>
                </a:solidFill>
              </a:rPr>
              <a:t> </a:t>
            </a:r>
            <a:r>
              <a:rPr lang="en-US" dirty="0">
                <a:solidFill>
                  <a:srgbClr val="FFC000"/>
                </a:solidFill>
                <a:effectLst/>
              </a:rPr>
              <a:t>new</a:t>
            </a:r>
            <a:r>
              <a:rPr lang="en-US" dirty="0">
                <a:solidFill>
                  <a:srgbClr val="FFC000"/>
                </a:solidFill>
              </a:rPr>
              <a:t> </a:t>
            </a:r>
            <a:r>
              <a:rPr lang="en-US" dirty="0" err="1">
                <a:solidFill>
                  <a:srgbClr val="FFC000"/>
                </a:solidFill>
                <a:effectLst/>
              </a:rPr>
              <a:t>MyFirebase</a:t>
            </a:r>
            <a:r>
              <a:rPr lang="en-US" dirty="0">
                <a:solidFill>
                  <a:srgbClr val="FFC000"/>
                </a:solidFill>
                <a:effectLst/>
              </a:rPr>
              <a:t>();</a:t>
            </a:r>
            <a:r>
              <a:rPr lang="en-US" dirty="0"/>
              <a:t> </a:t>
            </a:r>
            <a:r>
              <a:rPr lang="en-US" dirty="0">
                <a:effectLst/>
              </a:rPr>
              <a:t>// After this you can then call methods on your '</a:t>
            </a:r>
            <a:r>
              <a:rPr lang="en-US" dirty="0" err="1">
                <a:effectLst/>
              </a:rPr>
              <a:t>MyFirebase</a:t>
            </a:r>
            <a:r>
              <a:rPr lang="en-US" dirty="0">
                <a:effectLst/>
              </a:rPr>
              <a:t>' object</a:t>
            </a:r>
            <a:br>
              <a:rPr lang="en-US" dirty="0">
                <a:solidFill>
                  <a:schemeClr val="tx1"/>
                </a:solidFill>
              </a:rPr>
            </a:br>
            <a:endParaRPr lang="en-US" dirty="0">
              <a:solidFill>
                <a:schemeClr val="tx1"/>
              </a:solidFill>
            </a:endParaRPr>
          </a:p>
          <a:p>
            <a:pPr marL="494100" indent="-4572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14853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1D2E-E121-E34D-957D-9D6CA092B8A4}"/>
              </a:ext>
            </a:extLst>
          </p:cNvPr>
          <p:cNvSpPr>
            <a:spLocks noGrp="1"/>
          </p:cNvSpPr>
          <p:nvPr>
            <p:ph type="title"/>
          </p:nvPr>
        </p:nvSpPr>
        <p:spPr/>
        <p:txBody>
          <a:bodyPr>
            <a:normAutofit/>
          </a:bodyPr>
          <a:lstStyle/>
          <a:p>
            <a:r>
              <a:rPr lang="en-US" dirty="0"/>
              <a:t>Overview of our approach to using Firebase</a:t>
            </a:r>
          </a:p>
        </p:txBody>
      </p:sp>
      <p:sp>
        <p:nvSpPr>
          <p:cNvPr id="3" name="Content Placeholder 2">
            <a:extLst>
              <a:ext uri="{FF2B5EF4-FFF2-40B4-BE49-F238E27FC236}">
                <a16:creationId xmlns:a16="http://schemas.microsoft.com/office/drawing/2014/main" id="{BBE7FA98-A609-2148-A48E-671BD09C4F38}"/>
              </a:ext>
            </a:extLst>
          </p:cNvPr>
          <p:cNvSpPr>
            <a:spLocks noGrp="1"/>
          </p:cNvSpPr>
          <p:nvPr>
            <p:ph idx="1"/>
          </p:nvPr>
        </p:nvSpPr>
        <p:spPr>
          <a:xfrm>
            <a:off x="913795" y="2076450"/>
            <a:ext cx="10353762" cy="4171950"/>
          </a:xfrm>
        </p:spPr>
        <p:txBody>
          <a:bodyPr>
            <a:normAutofit fontScale="85000" lnSpcReduction="20000"/>
          </a:bodyPr>
          <a:lstStyle/>
          <a:p>
            <a:pPr marL="36900" indent="0">
              <a:buNone/>
            </a:pPr>
            <a:r>
              <a:rPr lang="en-US" dirty="0"/>
              <a:t>In each case we're going to follow the same general set of steps, whether it's adding information to our database or reading a list out. More-or-less, we'll do the following:</a:t>
            </a:r>
          </a:p>
          <a:p>
            <a:pPr marL="494100" indent="-457200">
              <a:buFont typeface="+mj-lt"/>
              <a:buAutoNum type="arabicPeriod"/>
            </a:pPr>
            <a:r>
              <a:rPr lang="en-US" dirty="0"/>
              <a:t>Create a </a:t>
            </a:r>
            <a:r>
              <a:rPr lang="en-US" dirty="0" err="1"/>
              <a:t>MyFirebase</a:t>
            </a:r>
            <a:r>
              <a:rPr lang="en-US" dirty="0"/>
              <a:t> object (this will connect to Firebase, if we haven't done so already)</a:t>
            </a:r>
          </a:p>
          <a:p>
            <a:pPr marL="494100" indent="-457200">
              <a:buFont typeface="+mj-lt"/>
              <a:buAutoNum type="arabicPeriod"/>
            </a:pPr>
            <a:r>
              <a:rPr lang="en-US" dirty="0"/>
              <a:t>Create a method on the </a:t>
            </a:r>
            <a:r>
              <a:rPr lang="en-US" dirty="0" err="1"/>
              <a:t>MyFirebase</a:t>
            </a:r>
            <a:r>
              <a:rPr lang="en-US" dirty="0"/>
              <a:t> class to interact with the database for our component. That method will then do the following:</a:t>
            </a:r>
          </a:p>
          <a:p>
            <a:pPr marL="871200" lvl="1" indent="-457200">
              <a:buFont typeface="Arial" panose="020B0604020202020204" pitchFamily="34" charset="0"/>
              <a:buChar char="•"/>
            </a:pPr>
            <a:r>
              <a:rPr lang="en-US" dirty="0"/>
              <a:t>From the firebase package, get a reference to the place in the Firebase database (the JSON document) that you want to modify</a:t>
            </a:r>
          </a:p>
          <a:p>
            <a:pPr marL="871200" lvl="1" indent="-457200">
              <a:buFont typeface="Arial" panose="020B0604020202020204" pitchFamily="34" charset="0"/>
              <a:buChar char="•"/>
            </a:pPr>
            <a:r>
              <a:rPr lang="en-US" dirty="0"/>
              <a:t>Call the appropriate method on that reference (e.g., set / push / once / update / remove )</a:t>
            </a:r>
          </a:p>
          <a:p>
            <a:pPr marL="871200" lvl="1" indent="-457200">
              <a:buFont typeface="Arial" panose="020B0604020202020204" pitchFamily="34" charset="0"/>
              <a:buChar char="•"/>
            </a:pPr>
            <a:r>
              <a:rPr lang="en-US" dirty="0"/>
              <a:t>Use </a:t>
            </a:r>
            <a:r>
              <a:rPr lang="en-US" dirty="0" err="1"/>
              <a:t>Promise.then</a:t>
            </a:r>
            <a:r>
              <a:rPr lang="en-US" dirty="0"/>
              <a:t> to run code once the database operation is finished</a:t>
            </a:r>
          </a:p>
          <a:p>
            <a:pPr marL="871200" lvl="1" indent="-457200">
              <a:buFont typeface="Arial" panose="020B0604020202020204" pitchFamily="34" charset="0"/>
              <a:buChar char="•"/>
            </a:pPr>
            <a:r>
              <a:rPr lang="en-US" dirty="0"/>
              <a:t>In that code we'll call </a:t>
            </a:r>
            <a:r>
              <a:rPr lang="en-US" dirty="0" err="1"/>
              <a:t>this.setState</a:t>
            </a:r>
            <a:r>
              <a:rPr lang="en-US" dirty="0"/>
              <a:t> in order to update React / update the page that we're showing to the user</a:t>
            </a:r>
          </a:p>
          <a:p>
            <a:pPr marL="36900" indent="0">
              <a:buNone/>
            </a:pPr>
            <a:r>
              <a:rPr lang="en-US" dirty="0"/>
              <a:t>For each of the following sections try doing the following:</a:t>
            </a:r>
          </a:p>
          <a:p>
            <a:pPr marL="494100" indent="-457200">
              <a:buFont typeface="+mj-lt"/>
              <a:buAutoNum type="arabicPeriod"/>
            </a:pPr>
            <a:r>
              <a:rPr lang="en-US" dirty="0"/>
              <a:t>Watch the new feature work in the browser</a:t>
            </a:r>
          </a:p>
          <a:p>
            <a:pPr marL="494100" indent="-457200">
              <a:buFont typeface="+mj-lt"/>
              <a:buAutoNum type="arabicPeriod"/>
            </a:pPr>
            <a:r>
              <a:rPr lang="en-US" dirty="0"/>
              <a:t>Verify / visualize what change(s) have been made in the database by using the Firebase website</a:t>
            </a:r>
          </a:p>
          <a:p>
            <a:pPr marL="494100" indent="-457200">
              <a:buFont typeface="+mj-lt"/>
              <a:buAutoNum type="arabicPeriod"/>
            </a:pPr>
            <a:r>
              <a:rPr lang="en-US" dirty="0"/>
              <a:t>Look through code in detail</a:t>
            </a:r>
          </a:p>
        </p:txBody>
      </p:sp>
    </p:spTree>
    <p:extLst>
      <p:ext uri="{BB962C8B-B14F-4D97-AF65-F5344CB8AC3E}">
        <p14:creationId xmlns:p14="http://schemas.microsoft.com/office/powerpoint/2010/main" val="3098261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217483D-BFE6-C848-8844-C9994F2BE6FB}"/>
              </a:ext>
            </a:extLst>
          </p:cNvPr>
          <p:cNvPicPr>
            <a:picLocks noGrp="1" noChangeAspect="1"/>
          </p:cNvPicPr>
          <p:nvPr>
            <p:ph idx="1"/>
          </p:nvPr>
        </p:nvPicPr>
        <p:blipFill>
          <a:blip r:embed="rId3"/>
          <a:stretch>
            <a:fillRect/>
          </a:stretch>
        </p:blipFill>
        <p:spPr>
          <a:xfrm>
            <a:off x="1843278" y="643467"/>
            <a:ext cx="8505444" cy="5571066"/>
          </a:xfrm>
          <a:prstGeom prst="rect">
            <a:avLst/>
          </a:prstGeom>
        </p:spPr>
      </p:pic>
      <p:sp>
        <p:nvSpPr>
          <p:cNvPr id="16" name="Rectangle 15">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122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AB769-9635-4A0E-8861-BB3FE8396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535E7-DDF8-F340-BCBD-E96D37E0F940}"/>
              </a:ext>
            </a:extLst>
          </p:cNvPr>
          <p:cNvSpPr>
            <a:spLocks noGrp="1"/>
          </p:cNvSpPr>
          <p:nvPr>
            <p:ph type="title"/>
          </p:nvPr>
        </p:nvSpPr>
        <p:spPr>
          <a:xfrm>
            <a:off x="5715299" y="3429000"/>
            <a:ext cx="5441285" cy="2364964"/>
          </a:xfrm>
        </p:spPr>
        <p:txBody>
          <a:bodyPr vert="horz" lIns="91440" tIns="45720" rIns="91440" bIns="45720" rtlCol="0" anchor="b">
            <a:normAutofit/>
          </a:bodyPr>
          <a:lstStyle/>
          <a:p>
            <a:pPr>
              <a:lnSpc>
                <a:spcPct val="90000"/>
              </a:lnSpc>
            </a:pPr>
            <a:r>
              <a:rPr lang="en-US" sz="5400" b="1" u="sng" dirty="0"/>
              <a:t>Demo </a:t>
            </a:r>
            <a:br>
              <a:rPr lang="en-US" sz="5400" dirty="0"/>
            </a:br>
            <a:endParaRPr lang="en-US" sz="5400" dirty="0"/>
          </a:p>
        </p:txBody>
      </p:sp>
      <p:pic>
        <p:nvPicPr>
          <p:cNvPr id="10" name="Picture 9">
            <a:extLst>
              <a:ext uri="{FF2B5EF4-FFF2-40B4-BE49-F238E27FC236}">
                <a16:creationId xmlns:a16="http://schemas.microsoft.com/office/drawing/2014/main" id="{DBF7BBCC-A085-493E-83D9-01D4F8E88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 name="Picture 3" descr="Computer script on a screen">
            <a:extLst>
              <a:ext uri="{FF2B5EF4-FFF2-40B4-BE49-F238E27FC236}">
                <a16:creationId xmlns:a16="http://schemas.microsoft.com/office/drawing/2014/main" id="{FE739BEE-DAFA-451F-B90A-AA638070A8AA}"/>
              </a:ext>
            </a:extLst>
          </p:cNvPr>
          <p:cNvPicPr>
            <a:picLocks noChangeAspect="1"/>
          </p:cNvPicPr>
          <p:nvPr/>
        </p:nvPicPr>
        <p:blipFill rotWithShape="1">
          <a:blip r:embed="rId5"/>
          <a:srcRect l="7865" r="47638" b="-1"/>
          <a:stretch/>
        </p:blipFill>
        <p:spPr>
          <a:xfrm>
            <a:off x="20" y="10"/>
            <a:ext cx="4571629" cy="6857990"/>
          </a:xfrm>
          <a:prstGeom prst="rect">
            <a:avLst/>
          </a:prstGeom>
        </p:spPr>
      </p:pic>
    </p:spTree>
    <p:extLst>
      <p:ext uri="{BB962C8B-B14F-4D97-AF65-F5344CB8AC3E}">
        <p14:creationId xmlns:p14="http://schemas.microsoft.com/office/powerpoint/2010/main" val="416066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BFF4B35-D0EE-254F-9BFD-707085F810E3}"/>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Today’s Objectives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A37CDCB-DCC6-5640-B27F-A74EA95974D6}"/>
              </a:ext>
            </a:extLst>
          </p:cNvPr>
          <p:cNvSpPr>
            <a:spLocks noGrp="1"/>
          </p:cNvSpPr>
          <p:nvPr>
            <p:ph idx="1"/>
          </p:nvPr>
        </p:nvSpPr>
        <p:spPr>
          <a:xfrm>
            <a:off x="1172534" y="2348157"/>
            <a:ext cx="10274400" cy="3526144"/>
          </a:xfrm>
        </p:spPr>
        <p:txBody>
          <a:bodyPr>
            <a:normAutofit/>
          </a:bodyPr>
          <a:lstStyle/>
          <a:p>
            <a:endParaRPr lang="en-US" sz="1600" b="1" dirty="0">
              <a:solidFill>
                <a:schemeClr val="bg1"/>
              </a:solidFill>
            </a:endParaRPr>
          </a:p>
          <a:p>
            <a:pPr algn="l">
              <a:buFont typeface="Arial" panose="020B0604020202020204" pitchFamily="34" charset="0"/>
              <a:buChar char="•"/>
            </a:pPr>
            <a:r>
              <a:rPr lang="en-US" sz="2000" b="0" i="0" dirty="0">
                <a:solidFill>
                  <a:srgbClr val="F8F8F2"/>
                </a:solidFill>
                <a:effectLst/>
                <a:latin typeface="-apple-system"/>
              </a:rPr>
              <a:t>You will understand what a document-oriented database is (e.g., Cosmos DB, MongoDB, Firebase)</a:t>
            </a:r>
          </a:p>
          <a:p>
            <a:pPr algn="l">
              <a:buFont typeface="Arial" panose="020B0604020202020204" pitchFamily="34" charset="0"/>
              <a:buChar char="•"/>
            </a:pPr>
            <a:r>
              <a:rPr lang="en-US" sz="2000" b="0" i="0" dirty="0">
                <a:solidFill>
                  <a:srgbClr val="F8F8F2"/>
                </a:solidFill>
                <a:effectLst/>
                <a:latin typeface="-apple-system"/>
              </a:rPr>
              <a:t>You will be able to create a new 'app' in Firebase</a:t>
            </a:r>
          </a:p>
          <a:p>
            <a:pPr algn="l">
              <a:buFont typeface="Arial" panose="020B0604020202020204" pitchFamily="34" charset="0"/>
              <a:buChar char="•"/>
            </a:pPr>
            <a:r>
              <a:rPr lang="en-US" sz="2000" b="0" i="0" dirty="0">
                <a:solidFill>
                  <a:srgbClr val="F8F8F2"/>
                </a:solidFill>
                <a:effectLst/>
                <a:latin typeface="-apple-system"/>
              </a:rPr>
              <a:t>You will be able to create, read, update, and delete information in their Firebase database using the Firebase website</a:t>
            </a:r>
          </a:p>
          <a:p>
            <a:pPr algn="l">
              <a:buFont typeface="Arial" panose="020B0604020202020204" pitchFamily="34" charset="0"/>
              <a:buChar char="•"/>
            </a:pPr>
            <a:r>
              <a:rPr lang="en-US" sz="2000" b="0" i="0" dirty="0">
                <a:solidFill>
                  <a:srgbClr val="F8F8F2"/>
                </a:solidFill>
                <a:effectLst/>
                <a:latin typeface="-apple-system"/>
              </a:rPr>
              <a:t>You will be able to access their Firebase database programmatically, including the normal CRUD operations</a:t>
            </a:r>
            <a:br>
              <a:rPr lang="en-US" sz="3200" dirty="0">
                <a:solidFill>
                  <a:schemeClr val="bg1"/>
                </a:solidFill>
              </a:rPr>
            </a:br>
            <a:endParaRPr lang="en-US" sz="3200" dirty="0">
              <a:solidFill>
                <a:schemeClr val="bg1"/>
              </a:solidFill>
            </a:endParaRPr>
          </a:p>
          <a:p>
            <a:endParaRPr lang="en-US" sz="16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169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C97F48-C7E0-3A42-9F01-BD0ADB6D8112}"/>
              </a:ext>
            </a:extLst>
          </p:cNvPr>
          <p:cNvSpPr>
            <a:spLocks noGrp="1"/>
          </p:cNvSpPr>
          <p:nvPr>
            <p:ph type="title"/>
          </p:nvPr>
        </p:nvSpPr>
        <p:spPr/>
        <p:txBody>
          <a:bodyPr/>
          <a:lstStyle/>
          <a:p>
            <a:r>
              <a:rPr lang="en-US" dirty="0">
                <a:solidFill>
                  <a:srgbClr val="FF0000"/>
                </a:solidFill>
              </a:rPr>
              <a:t>C</a:t>
            </a:r>
            <a:r>
              <a:rPr lang="en-US" dirty="0"/>
              <a:t>RUD: Create</a:t>
            </a:r>
          </a:p>
        </p:txBody>
      </p:sp>
      <p:sp>
        <p:nvSpPr>
          <p:cNvPr id="4" name="Text Placeholder 3">
            <a:extLst>
              <a:ext uri="{FF2B5EF4-FFF2-40B4-BE49-F238E27FC236}">
                <a16:creationId xmlns:a16="http://schemas.microsoft.com/office/drawing/2014/main" id="{FF9791C2-0662-8846-8A72-F3E3CDE6373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59316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B474465-44BE-E84F-A2E7-110903569991}"/>
              </a:ext>
            </a:extLst>
          </p:cNvPr>
          <p:cNvSpPr>
            <a:spLocks noGrp="1"/>
          </p:cNvSpPr>
          <p:nvPr>
            <p:ph type="title"/>
          </p:nvPr>
        </p:nvSpPr>
        <p:spPr>
          <a:xfrm>
            <a:off x="707900" y="643467"/>
            <a:ext cx="3946393" cy="1956298"/>
          </a:xfrm>
        </p:spPr>
        <p:txBody>
          <a:bodyPr>
            <a:normAutofit/>
          </a:bodyPr>
          <a:lstStyle/>
          <a:p>
            <a:pPr algn="l"/>
            <a:r>
              <a:rPr lang="en-US" sz="3600" dirty="0"/>
              <a:t>Useful for</a:t>
            </a:r>
          </a:p>
        </p:txBody>
      </p:sp>
      <p:sp>
        <p:nvSpPr>
          <p:cNvPr id="5" name="Content Placeholder 4">
            <a:extLst>
              <a:ext uri="{FF2B5EF4-FFF2-40B4-BE49-F238E27FC236}">
                <a16:creationId xmlns:a16="http://schemas.microsoft.com/office/drawing/2014/main" id="{BAD18C51-FE80-9E44-8237-C94E0EDF5080}"/>
              </a:ext>
            </a:extLst>
          </p:cNvPr>
          <p:cNvSpPr>
            <a:spLocks noGrp="1"/>
          </p:cNvSpPr>
          <p:nvPr>
            <p:ph idx="1"/>
          </p:nvPr>
        </p:nvSpPr>
        <p:spPr>
          <a:xfrm>
            <a:off x="5139768" y="643467"/>
            <a:ext cx="6430560" cy="1956298"/>
          </a:xfrm>
        </p:spPr>
        <p:txBody>
          <a:bodyPr anchor="ctr">
            <a:normAutofit fontScale="70000" lnSpcReduction="20000"/>
          </a:bodyPr>
          <a:lstStyle/>
          <a:p>
            <a:r>
              <a:rPr lang="en-US" b="0" i="0" dirty="0">
                <a:effectLst/>
                <a:latin typeface="-apple-system"/>
              </a:rPr>
              <a:t>A new order on a ecommerce site In general, whenever you've got an HTML form that's adding new information to your database then you'll want to consider using a 'create' style method on your database</a:t>
            </a:r>
          </a:p>
          <a:p>
            <a:r>
              <a:rPr lang="en-US" b="0" i="0" dirty="0">
                <a:effectLst/>
                <a:latin typeface="-apple-system"/>
              </a:rPr>
              <a:t>If you're replacing something wholesale. For example, if you're replacing your car you might completely replace the information about your current car with the information about the new car.</a:t>
            </a:r>
          </a:p>
          <a:p>
            <a:r>
              <a:rPr lang="en-US" b="0" i="0" dirty="0">
                <a:effectLst/>
                <a:latin typeface="-apple-system"/>
              </a:rPr>
              <a:t>When you initialize the DB with some starting values (for example, when the app is first installed)</a:t>
            </a:r>
            <a:br>
              <a:rPr lang="en-US" dirty="0"/>
            </a:b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3DFC78B5-6772-8749-BC44-4CADE10B4FC5}"/>
              </a:ext>
            </a:extLst>
          </p:cNvPr>
          <p:cNvPicPr>
            <a:picLocks noChangeAspect="1"/>
          </p:cNvPicPr>
          <p:nvPr/>
        </p:nvPicPr>
        <p:blipFill>
          <a:blip r:embed="rId4"/>
          <a:stretch>
            <a:fillRect/>
          </a:stretch>
        </p:blipFill>
        <p:spPr>
          <a:xfrm>
            <a:off x="409618" y="2599765"/>
            <a:ext cx="8216956" cy="3075981"/>
          </a:xfrm>
          <a:prstGeom prst="rect">
            <a:avLst/>
          </a:prstGeom>
        </p:spPr>
      </p:pic>
      <p:sp>
        <p:nvSpPr>
          <p:cNvPr id="9" name="TextBox 8">
            <a:extLst>
              <a:ext uri="{FF2B5EF4-FFF2-40B4-BE49-F238E27FC236}">
                <a16:creationId xmlns:a16="http://schemas.microsoft.com/office/drawing/2014/main" id="{A97689C4-F07A-394B-B162-FE616DACA743}"/>
              </a:ext>
            </a:extLst>
          </p:cNvPr>
          <p:cNvSpPr txBox="1"/>
          <p:nvPr/>
        </p:nvSpPr>
        <p:spPr>
          <a:xfrm>
            <a:off x="3677105" y="6029867"/>
            <a:ext cx="7409464" cy="369332"/>
          </a:xfrm>
          <a:prstGeom prst="rect">
            <a:avLst/>
          </a:prstGeom>
          <a:noFill/>
        </p:spPr>
        <p:txBody>
          <a:bodyPr wrap="none" rtlCol="0">
            <a:spAutoFit/>
          </a:bodyPr>
          <a:lstStyle/>
          <a:p>
            <a:r>
              <a:rPr lang="en-US" dirty="0"/>
              <a:t>JavaScript </a:t>
            </a:r>
            <a:r>
              <a:rPr lang="en-US" dirty="0" err="1"/>
              <a:t>Promises..then</a:t>
            </a:r>
            <a:r>
              <a:rPr lang="en-US" dirty="0"/>
              <a:t>() method call with the two arrow functions inside it</a:t>
            </a:r>
          </a:p>
        </p:txBody>
      </p:sp>
      <p:sp>
        <p:nvSpPr>
          <p:cNvPr id="11" name="Rectangle 10">
            <a:extLst>
              <a:ext uri="{FF2B5EF4-FFF2-40B4-BE49-F238E27FC236}">
                <a16:creationId xmlns:a16="http://schemas.microsoft.com/office/drawing/2014/main" id="{87996CA1-B08D-A44A-ADFF-C5B2C5E95113}"/>
              </a:ext>
            </a:extLst>
          </p:cNvPr>
          <p:cNvSpPr/>
          <p:nvPr/>
        </p:nvSpPr>
        <p:spPr>
          <a:xfrm>
            <a:off x="883403" y="4544216"/>
            <a:ext cx="7471645" cy="849194"/>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2858490-688A-9845-B579-1FDEB3081133}"/>
              </a:ext>
            </a:extLst>
          </p:cNvPr>
          <p:cNvCxnSpPr/>
          <p:nvPr/>
        </p:nvCxnSpPr>
        <p:spPr>
          <a:xfrm>
            <a:off x="7222210" y="5480550"/>
            <a:ext cx="991892" cy="549317"/>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6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3F47AC-E66F-E848-976B-CECD3C817231}"/>
              </a:ext>
            </a:extLst>
          </p:cNvPr>
          <p:cNvSpPr txBox="1"/>
          <p:nvPr/>
        </p:nvSpPr>
        <p:spPr>
          <a:xfrm>
            <a:off x="1131376" y="643467"/>
            <a:ext cx="10438952" cy="1956298"/>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Here's how we might call the code inside, say, a render method of a component:</a:t>
            </a:r>
          </a:p>
          <a:p>
            <a:pPr defTabSz="457200">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061EB52C-6661-B44A-80D4-960BD18B7486}"/>
              </a:ext>
            </a:extLst>
          </p:cNvPr>
          <p:cNvPicPr>
            <a:picLocks noGrp="1" noChangeAspect="1"/>
          </p:cNvPicPr>
          <p:nvPr>
            <p:ph idx="1"/>
          </p:nvPr>
        </p:nvPicPr>
        <p:blipFill>
          <a:blip r:embed="rId3"/>
          <a:stretch>
            <a:fillRect/>
          </a:stretch>
        </p:blipFill>
        <p:spPr>
          <a:xfrm>
            <a:off x="707900" y="1836398"/>
            <a:ext cx="10926860" cy="2813667"/>
          </a:xfrm>
          <a:prstGeom prst="rect">
            <a:avLst/>
          </a:prstGeom>
        </p:spPr>
      </p:pic>
      <p:sp>
        <p:nvSpPr>
          <p:cNvPr id="7" name="TextBox 6">
            <a:extLst>
              <a:ext uri="{FF2B5EF4-FFF2-40B4-BE49-F238E27FC236}">
                <a16:creationId xmlns:a16="http://schemas.microsoft.com/office/drawing/2014/main" id="{3A6D745A-B37E-3A46-881B-3258CCFE9FEB}"/>
              </a:ext>
            </a:extLst>
          </p:cNvPr>
          <p:cNvSpPr txBox="1"/>
          <p:nvPr/>
        </p:nvSpPr>
        <p:spPr>
          <a:xfrm>
            <a:off x="1131376" y="5196665"/>
            <a:ext cx="9749039" cy="646331"/>
          </a:xfrm>
          <a:prstGeom prst="rect">
            <a:avLst/>
          </a:prstGeom>
          <a:noFill/>
        </p:spPr>
        <p:txBody>
          <a:bodyPr wrap="square" rtlCol="0">
            <a:spAutoFit/>
          </a:bodyPr>
          <a:lstStyle/>
          <a:p>
            <a:pPr>
              <a:spcAft>
                <a:spcPts val="600"/>
              </a:spcAft>
            </a:pPr>
            <a:r>
              <a:rPr lang="en-US" dirty="0"/>
              <a:t>You only need to do the line that starts with let </a:t>
            </a:r>
            <a:r>
              <a:rPr lang="en-US" b="1" i="1" dirty="0" err="1"/>
              <a:t>db</a:t>
            </a:r>
            <a:r>
              <a:rPr lang="en-US" dirty="0"/>
              <a:t> = once for each method. If you wanted to do multiple database operations, you can use and reuse the </a:t>
            </a:r>
            <a:r>
              <a:rPr lang="en-US" b="1" i="1" dirty="0" err="1"/>
              <a:t>db</a:t>
            </a:r>
            <a:r>
              <a:rPr lang="en-US" dirty="0"/>
              <a:t> variable.</a:t>
            </a:r>
          </a:p>
        </p:txBody>
      </p:sp>
    </p:spTree>
    <p:extLst>
      <p:ext uri="{BB962C8B-B14F-4D97-AF65-F5344CB8AC3E}">
        <p14:creationId xmlns:p14="http://schemas.microsoft.com/office/powerpoint/2010/main" val="1813531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CD0CCC-FBB1-4A4F-ADA5-A78AB979889B}"/>
              </a:ext>
            </a:extLst>
          </p:cNvPr>
          <p:cNvSpPr>
            <a:spLocks noGrp="1"/>
          </p:cNvSpPr>
          <p:nvPr>
            <p:ph type="title"/>
          </p:nvPr>
        </p:nvSpPr>
        <p:spPr>
          <a:xfrm>
            <a:off x="1370693" y="4950705"/>
            <a:ext cx="9440034" cy="1088336"/>
          </a:xfrm>
        </p:spPr>
        <p:txBody>
          <a:bodyPr vert="horz" lIns="91440" tIns="45720" rIns="91440" bIns="45720" rtlCol="0" anchor="b">
            <a:normAutofit/>
          </a:bodyPr>
          <a:lstStyle/>
          <a:p>
            <a:pPr>
              <a:lnSpc>
                <a:spcPct val="90000"/>
              </a:lnSpc>
            </a:pPr>
            <a:r>
              <a:rPr lang="en-US" sz="3400" dirty="0"/>
              <a:t>Adding another user (instead of always overwriting user #1)</a:t>
            </a:r>
          </a:p>
        </p:txBody>
      </p:sp>
      <p:pic>
        <p:nvPicPr>
          <p:cNvPr id="7" name="Picture 6" descr="Text&#10;&#10;Description automatically generated">
            <a:extLst>
              <a:ext uri="{FF2B5EF4-FFF2-40B4-BE49-F238E27FC236}">
                <a16:creationId xmlns:a16="http://schemas.microsoft.com/office/drawing/2014/main" id="{D122D59F-AE4F-1741-824D-2035826ECEE7}"/>
              </a:ext>
            </a:extLst>
          </p:cNvPr>
          <p:cNvPicPr>
            <a:picLocks noChangeAspect="1"/>
          </p:cNvPicPr>
          <p:nvPr/>
        </p:nvPicPr>
        <p:blipFill>
          <a:blip r:embed="rId4"/>
          <a:stretch>
            <a:fillRect/>
          </a:stretch>
        </p:blipFill>
        <p:spPr>
          <a:xfrm>
            <a:off x="6090710" y="126661"/>
            <a:ext cx="5981700" cy="1092200"/>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08ACD57B-7357-3C4E-8A23-BEBC00EDAED9}"/>
              </a:ext>
            </a:extLst>
          </p:cNvPr>
          <p:cNvPicPr>
            <a:picLocks noChangeAspect="1"/>
          </p:cNvPicPr>
          <p:nvPr/>
        </p:nvPicPr>
        <p:blipFill>
          <a:blip r:embed="rId5"/>
          <a:stretch>
            <a:fillRect/>
          </a:stretch>
        </p:blipFill>
        <p:spPr>
          <a:xfrm>
            <a:off x="378174" y="761661"/>
            <a:ext cx="5181600" cy="914400"/>
          </a:xfrm>
          <a:prstGeom prst="rect">
            <a:avLst/>
          </a:prstGeom>
        </p:spPr>
      </p:pic>
      <p:pic>
        <p:nvPicPr>
          <p:cNvPr id="14" name="Content Placeholder 13" descr="Graphical user interface, text, application&#10;&#10;Description automatically generated with medium confidence">
            <a:extLst>
              <a:ext uri="{FF2B5EF4-FFF2-40B4-BE49-F238E27FC236}">
                <a16:creationId xmlns:a16="http://schemas.microsoft.com/office/drawing/2014/main" id="{C330E54E-4CAC-3B4B-A823-F815E63554B4}"/>
              </a:ext>
            </a:extLst>
          </p:cNvPr>
          <p:cNvPicPr>
            <a:picLocks noGrp="1" noChangeAspect="1"/>
          </p:cNvPicPr>
          <p:nvPr>
            <p:ph idx="1"/>
          </p:nvPr>
        </p:nvPicPr>
        <p:blipFill>
          <a:blip r:embed="rId6"/>
          <a:stretch>
            <a:fillRect/>
          </a:stretch>
        </p:blipFill>
        <p:spPr>
          <a:xfrm>
            <a:off x="93113" y="2395442"/>
            <a:ext cx="7485435" cy="2569627"/>
          </a:xfrm>
        </p:spPr>
      </p:pic>
      <p:sp>
        <p:nvSpPr>
          <p:cNvPr id="15" name="Rectangle 14">
            <a:extLst>
              <a:ext uri="{FF2B5EF4-FFF2-40B4-BE49-F238E27FC236}">
                <a16:creationId xmlns:a16="http://schemas.microsoft.com/office/drawing/2014/main" id="{6BD05E9B-437E-384A-885D-71A75555E0F5}"/>
              </a:ext>
            </a:extLst>
          </p:cNvPr>
          <p:cNvSpPr/>
          <p:nvPr/>
        </p:nvSpPr>
        <p:spPr>
          <a:xfrm>
            <a:off x="6555784" y="342747"/>
            <a:ext cx="1503335" cy="25915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7BBD74D-4FC1-8444-AD3F-9680F6FBEA53}"/>
              </a:ext>
            </a:extLst>
          </p:cNvPr>
          <p:cNvSpPr/>
          <p:nvPr/>
        </p:nvSpPr>
        <p:spPr>
          <a:xfrm>
            <a:off x="772334" y="1363127"/>
            <a:ext cx="870487" cy="178292"/>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3AF0845-3DFA-4745-8097-F3E2469CF293}"/>
              </a:ext>
            </a:extLst>
          </p:cNvPr>
          <p:cNvCxnSpPr/>
          <p:nvPr/>
        </p:nvCxnSpPr>
        <p:spPr>
          <a:xfrm flipH="1">
            <a:off x="1115878" y="457200"/>
            <a:ext cx="5439906" cy="3044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6669672-FE5E-8B4A-B3E2-1FF600B79762}"/>
              </a:ext>
            </a:extLst>
          </p:cNvPr>
          <p:cNvCxnSpPr>
            <a:cxnSpLocks/>
          </p:cNvCxnSpPr>
          <p:nvPr/>
        </p:nvCxnSpPr>
        <p:spPr>
          <a:xfrm flipH="1">
            <a:off x="1370693" y="1541419"/>
            <a:ext cx="2" cy="8963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553293-97E0-5440-B72A-D9126DF49A83}"/>
              </a:ext>
            </a:extLst>
          </p:cNvPr>
          <p:cNvSpPr txBox="1"/>
          <p:nvPr/>
        </p:nvSpPr>
        <p:spPr>
          <a:xfrm>
            <a:off x="4636587" y="75044"/>
            <a:ext cx="1334533" cy="369332"/>
          </a:xfrm>
          <a:prstGeom prst="rect">
            <a:avLst/>
          </a:prstGeom>
          <a:noFill/>
        </p:spPr>
        <p:txBody>
          <a:bodyPr wrap="none" rtlCol="0">
            <a:spAutoFit/>
          </a:bodyPr>
          <a:lstStyle/>
          <a:p>
            <a:r>
              <a:rPr lang="en-US" dirty="0"/>
              <a:t>In the </a:t>
            </a:r>
            <a:r>
              <a:rPr lang="en-US" dirty="0" err="1"/>
              <a:t>App.js</a:t>
            </a:r>
            <a:endParaRPr lang="en-US" dirty="0"/>
          </a:p>
        </p:txBody>
      </p:sp>
      <p:sp>
        <p:nvSpPr>
          <p:cNvPr id="26" name="TextBox 25">
            <a:extLst>
              <a:ext uri="{FF2B5EF4-FFF2-40B4-BE49-F238E27FC236}">
                <a16:creationId xmlns:a16="http://schemas.microsoft.com/office/drawing/2014/main" id="{3D938EA1-42E9-6441-81CC-9745D6EA423D}"/>
              </a:ext>
            </a:extLst>
          </p:cNvPr>
          <p:cNvSpPr txBox="1"/>
          <p:nvPr/>
        </p:nvSpPr>
        <p:spPr>
          <a:xfrm>
            <a:off x="2438124" y="1939196"/>
            <a:ext cx="1481496" cy="369332"/>
          </a:xfrm>
          <a:prstGeom prst="rect">
            <a:avLst/>
          </a:prstGeom>
          <a:noFill/>
        </p:spPr>
        <p:txBody>
          <a:bodyPr wrap="none" rtlCol="0">
            <a:spAutoFit/>
          </a:bodyPr>
          <a:lstStyle/>
          <a:p>
            <a:r>
              <a:rPr lang="en-US" dirty="0" err="1"/>
              <a:t>MyFirebase.js</a:t>
            </a:r>
            <a:r>
              <a:rPr lang="en-US" dirty="0"/>
              <a:t>:</a:t>
            </a:r>
          </a:p>
        </p:txBody>
      </p:sp>
    </p:spTree>
    <p:extLst>
      <p:ext uri="{BB962C8B-B14F-4D97-AF65-F5344CB8AC3E}">
        <p14:creationId xmlns:p14="http://schemas.microsoft.com/office/powerpoint/2010/main" val="276834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C97F48-C7E0-3A42-9F01-BD0ADB6D8112}"/>
              </a:ext>
            </a:extLst>
          </p:cNvPr>
          <p:cNvSpPr>
            <a:spLocks noGrp="1"/>
          </p:cNvSpPr>
          <p:nvPr>
            <p:ph type="title"/>
          </p:nvPr>
        </p:nvSpPr>
        <p:spPr/>
        <p:txBody>
          <a:bodyPr/>
          <a:lstStyle/>
          <a:p>
            <a:r>
              <a:rPr lang="en-US" dirty="0"/>
              <a:t>C</a:t>
            </a:r>
            <a:r>
              <a:rPr lang="en-US" dirty="0">
                <a:solidFill>
                  <a:srgbClr val="FF0000"/>
                </a:solidFill>
              </a:rPr>
              <a:t>R</a:t>
            </a:r>
            <a:r>
              <a:rPr lang="en-US" dirty="0"/>
              <a:t>UD: Read</a:t>
            </a:r>
          </a:p>
        </p:txBody>
      </p:sp>
      <p:sp>
        <p:nvSpPr>
          <p:cNvPr id="4" name="Text Placeholder 3">
            <a:extLst>
              <a:ext uri="{FF2B5EF4-FFF2-40B4-BE49-F238E27FC236}">
                <a16:creationId xmlns:a16="http://schemas.microsoft.com/office/drawing/2014/main" id="{FF9791C2-0662-8846-8A72-F3E3CDE6373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67912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B474465-44BE-E84F-A2E7-110903569991}"/>
              </a:ext>
            </a:extLst>
          </p:cNvPr>
          <p:cNvSpPr>
            <a:spLocks noGrp="1"/>
          </p:cNvSpPr>
          <p:nvPr>
            <p:ph type="title"/>
          </p:nvPr>
        </p:nvSpPr>
        <p:spPr>
          <a:xfrm>
            <a:off x="707900" y="643467"/>
            <a:ext cx="3946393" cy="1956298"/>
          </a:xfrm>
        </p:spPr>
        <p:txBody>
          <a:bodyPr>
            <a:normAutofit/>
          </a:bodyPr>
          <a:lstStyle/>
          <a:p>
            <a:pPr algn="l"/>
            <a:r>
              <a:rPr lang="en-US" sz="3600" dirty="0"/>
              <a:t>Useful for</a:t>
            </a:r>
          </a:p>
        </p:txBody>
      </p:sp>
      <p:sp>
        <p:nvSpPr>
          <p:cNvPr id="5" name="Content Placeholder 4">
            <a:extLst>
              <a:ext uri="{FF2B5EF4-FFF2-40B4-BE49-F238E27FC236}">
                <a16:creationId xmlns:a16="http://schemas.microsoft.com/office/drawing/2014/main" id="{BAD18C51-FE80-9E44-8237-C94E0EDF5080}"/>
              </a:ext>
            </a:extLst>
          </p:cNvPr>
          <p:cNvSpPr>
            <a:spLocks noGrp="1"/>
          </p:cNvSpPr>
          <p:nvPr>
            <p:ph idx="1"/>
          </p:nvPr>
        </p:nvSpPr>
        <p:spPr>
          <a:xfrm>
            <a:off x="5139768" y="643467"/>
            <a:ext cx="6430560" cy="1956298"/>
          </a:xfrm>
        </p:spPr>
        <p:txBody>
          <a:bodyPr anchor="ctr">
            <a:normAutofit fontScale="77500" lnSpcReduction="20000"/>
          </a:bodyPr>
          <a:lstStyle/>
          <a:p>
            <a:r>
              <a:rPr lang="en-US" b="0" i="0" dirty="0">
                <a:effectLst/>
                <a:latin typeface="-apple-system"/>
              </a:rPr>
              <a:t>Getting information that you'd previously stored in the database</a:t>
            </a:r>
          </a:p>
          <a:p>
            <a:r>
              <a:rPr lang="en-US" b="0" i="0" dirty="0">
                <a:effectLst/>
                <a:latin typeface="-apple-system"/>
              </a:rPr>
              <a:t>When a user logs on you'll want to display their name, their theme, </a:t>
            </a:r>
            <a:r>
              <a:rPr lang="en-US" b="0" i="0" dirty="0" err="1">
                <a:effectLst/>
                <a:latin typeface="-apple-system"/>
              </a:rPr>
              <a:t>etc</a:t>
            </a:r>
            <a:r>
              <a:rPr lang="en-US" b="0" i="0" dirty="0">
                <a:effectLst/>
                <a:latin typeface="-apple-system"/>
              </a:rPr>
              <a:t>, etc. This is all stored in the DB and you get it once they've logged in.</a:t>
            </a:r>
          </a:p>
          <a:p>
            <a:r>
              <a:rPr lang="en-US" b="0" i="0" dirty="0">
                <a:effectLst/>
                <a:latin typeface="-apple-system"/>
              </a:rPr>
              <a:t>If you wanted to show a list of products that are available you'd store the items in the DB and then read those values out later</a:t>
            </a:r>
          </a:p>
          <a:p>
            <a:pPr marL="36900" indent="0">
              <a:buNone/>
            </a:pPr>
            <a:br>
              <a:rPr lang="en-US" dirty="0"/>
            </a:br>
            <a:endParaRPr lang="en-US" dirty="0"/>
          </a:p>
        </p:txBody>
      </p:sp>
      <p:pic>
        <p:nvPicPr>
          <p:cNvPr id="6" name="Picture 5" descr="Graphical user interface, text, application, email&#10;&#10;Description automatically generated">
            <a:extLst>
              <a:ext uri="{FF2B5EF4-FFF2-40B4-BE49-F238E27FC236}">
                <a16:creationId xmlns:a16="http://schemas.microsoft.com/office/drawing/2014/main" id="{9791E68B-C535-6A4E-BDFB-4BEADBCE7AA6}"/>
              </a:ext>
            </a:extLst>
          </p:cNvPr>
          <p:cNvPicPr>
            <a:picLocks noChangeAspect="1"/>
          </p:cNvPicPr>
          <p:nvPr/>
        </p:nvPicPr>
        <p:blipFill>
          <a:blip r:embed="rId4"/>
          <a:stretch>
            <a:fillRect/>
          </a:stretch>
        </p:blipFill>
        <p:spPr>
          <a:xfrm>
            <a:off x="1121044" y="2855646"/>
            <a:ext cx="9949912" cy="3358887"/>
          </a:xfrm>
          <a:prstGeom prst="rect">
            <a:avLst/>
          </a:prstGeom>
        </p:spPr>
      </p:pic>
    </p:spTree>
    <p:extLst>
      <p:ext uri="{BB962C8B-B14F-4D97-AF65-F5344CB8AC3E}">
        <p14:creationId xmlns:p14="http://schemas.microsoft.com/office/powerpoint/2010/main" val="3972516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2BC5BC74-7290-8B47-8FC0-0DEE297F9497}"/>
              </a:ext>
            </a:extLst>
          </p:cNvPr>
          <p:cNvPicPr>
            <a:picLocks noChangeAspect="1"/>
          </p:cNvPicPr>
          <p:nvPr/>
        </p:nvPicPr>
        <p:blipFill>
          <a:blip r:embed="rId4"/>
          <a:stretch>
            <a:fillRect/>
          </a:stretch>
        </p:blipFill>
        <p:spPr>
          <a:xfrm>
            <a:off x="1493026" y="2997826"/>
            <a:ext cx="9205947" cy="3107740"/>
          </a:xfrm>
          <a:prstGeom prst="rect">
            <a:avLst/>
          </a:prstGeom>
        </p:spPr>
      </p:pic>
      <p:sp>
        <p:nvSpPr>
          <p:cNvPr id="2" name="Rectangle 1">
            <a:extLst>
              <a:ext uri="{FF2B5EF4-FFF2-40B4-BE49-F238E27FC236}">
                <a16:creationId xmlns:a16="http://schemas.microsoft.com/office/drawing/2014/main" id="{F9FA7EAA-96F5-3D49-AEC2-FF9565844348}"/>
              </a:ext>
            </a:extLst>
          </p:cNvPr>
          <p:cNvSpPr/>
          <p:nvPr/>
        </p:nvSpPr>
        <p:spPr>
          <a:xfrm>
            <a:off x="2309247" y="4014061"/>
            <a:ext cx="433953" cy="1859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E3BC954-85FD-444A-9453-7A9006D00ED8}"/>
              </a:ext>
            </a:extLst>
          </p:cNvPr>
          <p:cNvCxnSpPr>
            <a:cxnSpLocks/>
          </p:cNvCxnSpPr>
          <p:nvPr/>
        </p:nvCxnSpPr>
        <p:spPr>
          <a:xfrm>
            <a:off x="2743200" y="4215539"/>
            <a:ext cx="361110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43DB83-E686-BA43-B39E-583B7B986218}"/>
              </a:ext>
            </a:extLst>
          </p:cNvPr>
          <p:cNvSpPr txBox="1"/>
          <p:nvPr/>
        </p:nvSpPr>
        <p:spPr>
          <a:xfrm>
            <a:off x="6431798" y="3719593"/>
            <a:ext cx="3533614" cy="523220"/>
          </a:xfrm>
          <a:prstGeom prst="rect">
            <a:avLst/>
          </a:prstGeom>
          <a:noFill/>
        </p:spPr>
        <p:txBody>
          <a:bodyPr wrap="square" rtlCol="0">
            <a:spAutoFit/>
          </a:bodyPr>
          <a:lstStyle/>
          <a:p>
            <a:r>
              <a:rPr lang="en-US" sz="1400" dirty="0">
                <a:solidFill>
                  <a:srgbClr val="C00000"/>
                </a:solidFill>
              </a:rPr>
              <a:t>Once will give us back a Promise, which we can call method on</a:t>
            </a:r>
          </a:p>
        </p:txBody>
      </p:sp>
      <p:sp>
        <p:nvSpPr>
          <p:cNvPr id="11" name="TextBox 10">
            <a:extLst>
              <a:ext uri="{FF2B5EF4-FFF2-40B4-BE49-F238E27FC236}">
                <a16:creationId xmlns:a16="http://schemas.microsoft.com/office/drawing/2014/main" id="{2C868173-F272-D84F-87A8-59EA08B36231}"/>
              </a:ext>
            </a:extLst>
          </p:cNvPr>
          <p:cNvSpPr txBox="1"/>
          <p:nvPr/>
        </p:nvSpPr>
        <p:spPr>
          <a:xfrm>
            <a:off x="4091553" y="2191219"/>
            <a:ext cx="6574693" cy="523220"/>
          </a:xfrm>
          <a:prstGeom prst="rect">
            <a:avLst/>
          </a:prstGeom>
          <a:noFill/>
        </p:spPr>
        <p:txBody>
          <a:bodyPr wrap="square" rtlCol="0">
            <a:spAutoFit/>
          </a:bodyPr>
          <a:lstStyle/>
          <a:p>
            <a:r>
              <a:rPr lang="en-US" sz="1400" dirty="0">
                <a:solidFill>
                  <a:srgbClr val="C00000"/>
                </a:solidFill>
              </a:rPr>
              <a:t>is a method on Promise objects, We tell JavaScript what function to call once the promise resolves </a:t>
            </a:r>
          </a:p>
        </p:txBody>
      </p:sp>
      <p:sp>
        <p:nvSpPr>
          <p:cNvPr id="12" name="Rectangle 11">
            <a:extLst>
              <a:ext uri="{FF2B5EF4-FFF2-40B4-BE49-F238E27FC236}">
                <a16:creationId xmlns:a16="http://schemas.microsoft.com/office/drawing/2014/main" id="{4393937A-275B-D646-BFE8-CE28C32E21A8}"/>
              </a:ext>
            </a:extLst>
          </p:cNvPr>
          <p:cNvSpPr/>
          <p:nvPr/>
        </p:nvSpPr>
        <p:spPr>
          <a:xfrm>
            <a:off x="3309717" y="4014062"/>
            <a:ext cx="433953" cy="1859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78B8D8F-27CB-FE49-849C-0487AE8338A4}"/>
              </a:ext>
            </a:extLst>
          </p:cNvPr>
          <p:cNvCxnSpPr>
            <a:cxnSpLocks/>
          </p:cNvCxnSpPr>
          <p:nvPr/>
        </p:nvCxnSpPr>
        <p:spPr>
          <a:xfrm flipV="1">
            <a:off x="3435913" y="2714440"/>
            <a:ext cx="1613074" cy="13151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397522-0A13-5F47-9FDD-872975AD57BE}"/>
              </a:ext>
            </a:extLst>
          </p:cNvPr>
          <p:cNvSpPr txBox="1"/>
          <p:nvPr/>
        </p:nvSpPr>
        <p:spPr>
          <a:xfrm>
            <a:off x="4990454" y="6400800"/>
            <a:ext cx="3673634" cy="369332"/>
          </a:xfrm>
          <a:prstGeom prst="rect">
            <a:avLst/>
          </a:prstGeom>
          <a:noFill/>
        </p:spPr>
        <p:txBody>
          <a:bodyPr wrap="none" rtlCol="0">
            <a:spAutoFit/>
          </a:bodyPr>
          <a:lstStyle/>
          <a:p>
            <a:r>
              <a:rPr lang="en-US" dirty="0">
                <a:solidFill>
                  <a:srgbClr val="C00000"/>
                </a:solidFill>
              </a:rPr>
              <a:t>will be called if the promise is broken</a:t>
            </a:r>
          </a:p>
        </p:txBody>
      </p:sp>
      <p:sp>
        <p:nvSpPr>
          <p:cNvPr id="17" name="Rectangle 16">
            <a:extLst>
              <a:ext uri="{FF2B5EF4-FFF2-40B4-BE49-F238E27FC236}">
                <a16:creationId xmlns:a16="http://schemas.microsoft.com/office/drawing/2014/main" id="{B3109FD9-DBBE-964B-AF96-4F745D3EADED}"/>
              </a:ext>
            </a:extLst>
          </p:cNvPr>
          <p:cNvSpPr/>
          <p:nvPr/>
        </p:nvSpPr>
        <p:spPr>
          <a:xfrm>
            <a:off x="2309248" y="5108518"/>
            <a:ext cx="523996" cy="1859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0131F21-A374-0D40-928F-6B1985DA047B}"/>
              </a:ext>
            </a:extLst>
          </p:cNvPr>
          <p:cNvCxnSpPr>
            <a:cxnSpLocks/>
          </p:cNvCxnSpPr>
          <p:nvPr/>
        </p:nvCxnSpPr>
        <p:spPr>
          <a:xfrm>
            <a:off x="2857320" y="5216278"/>
            <a:ext cx="2291027" cy="133877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56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1" grpId="0"/>
      <p:bldP spid="12" grpId="0" animBg="1"/>
      <p:bldP spid="16" grpId="0"/>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BAD18C51-FE80-9E44-8237-C94E0EDF5080}"/>
              </a:ext>
            </a:extLst>
          </p:cNvPr>
          <p:cNvSpPr>
            <a:spLocks noGrp="1"/>
          </p:cNvSpPr>
          <p:nvPr>
            <p:ph idx="1"/>
          </p:nvPr>
        </p:nvSpPr>
        <p:spPr>
          <a:xfrm>
            <a:off x="5379875" y="1030894"/>
            <a:ext cx="6430560" cy="1956298"/>
          </a:xfrm>
        </p:spPr>
        <p:txBody>
          <a:bodyPr anchor="ctr">
            <a:normAutofit/>
          </a:bodyPr>
          <a:lstStyle/>
          <a:p>
            <a:pPr>
              <a:lnSpc>
                <a:spcPct val="90000"/>
              </a:lnSpc>
            </a:pPr>
            <a:r>
              <a:rPr lang="en-US" b="0" i="0" dirty="0">
                <a:solidFill>
                  <a:schemeClr val="tx1"/>
                </a:solidFill>
                <a:effectLst/>
                <a:latin typeface="-apple-system"/>
              </a:rPr>
              <a:t>we're asking for the JSON object at </a:t>
            </a:r>
            <a:r>
              <a:rPr lang="en-US" dirty="0">
                <a:solidFill>
                  <a:schemeClr val="tx1"/>
                </a:solidFill>
              </a:rPr>
              <a:t>/users/1</a:t>
            </a:r>
            <a:r>
              <a:rPr lang="en-US" b="0" i="0" dirty="0">
                <a:solidFill>
                  <a:schemeClr val="tx1"/>
                </a:solidFill>
                <a:effectLst/>
                <a:latin typeface="-apple-system"/>
              </a:rPr>
              <a:t> (whether that's a single string or a large complex object) and we're asking JavaScript to call </a:t>
            </a:r>
            <a:r>
              <a:rPr lang="en-US" b="1" dirty="0">
                <a:solidFill>
                  <a:schemeClr val="tx1"/>
                </a:solidFill>
              </a:rPr>
              <a:t>this</a:t>
            </a:r>
            <a:r>
              <a:rPr lang="en-US" dirty="0">
                <a:solidFill>
                  <a:schemeClr val="tx1"/>
                </a:solidFill>
              </a:rPr>
              <a:t>.d</a:t>
            </a:r>
            <a:r>
              <a:rPr lang="en-US" b="1" dirty="0">
                <a:solidFill>
                  <a:schemeClr val="tx1"/>
                </a:solidFill>
              </a:rPr>
              <a:t>isplayUser1NameOnPage</a:t>
            </a:r>
            <a:r>
              <a:rPr lang="en-US" b="0" i="0" dirty="0">
                <a:solidFill>
                  <a:schemeClr val="tx1"/>
                </a:solidFill>
                <a:effectLst/>
                <a:latin typeface="-apple-system"/>
              </a:rPr>
              <a:t> for us once it's got a response. Let's look at </a:t>
            </a:r>
            <a:r>
              <a:rPr lang="en-US" b="1" dirty="0">
                <a:solidFill>
                  <a:schemeClr val="tx1"/>
                </a:solidFill>
              </a:rPr>
              <a:t>this.displayUser1NameOnPage</a:t>
            </a:r>
            <a:r>
              <a:rPr lang="en-US" b="1" i="0" dirty="0">
                <a:solidFill>
                  <a:schemeClr val="tx1"/>
                </a:solidFill>
                <a:effectLst/>
                <a:latin typeface="-apple-system"/>
              </a:rPr>
              <a:t> </a:t>
            </a:r>
            <a:r>
              <a:rPr lang="en-US" b="0" i="0" dirty="0">
                <a:solidFill>
                  <a:schemeClr val="tx1"/>
                </a:solidFill>
                <a:effectLst/>
                <a:latin typeface="-apple-system"/>
              </a:rPr>
              <a:t>next:</a:t>
            </a:r>
          </a:p>
        </p:txBody>
      </p:sp>
      <p:cxnSp>
        <p:nvCxnSpPr>
          <p:cNvPr id="17" name="Straight Connector 16">
            <a:extLst>
              <a:ext uri="{FF2B5EF4-FFF2-40B4-BE49-F238E27FC236}">
                <a16:creationId xmlns:a16="http://schemas.microsoft.com/office/drawing/2014/main" id="{950C7260-B0EA-4B69-927F-A414658E9F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3820460"/>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32BFC0-EF1F-E34A-AA43-48BA58940B68}"/>
              </a:ext>
            </a:extLst>
          </p:cNvPr>
          <p:cNvSpPr txBox="1"/>
          <p:nvPr/>
        </p:nvSpPr>
        <p:spPr>
          <a:xfrm>
            <a:off x="5472139" y="5670644"/>
            <a:ext cx="6719861" cy="1631216"/>
          </a:xfrm>
          <a:prstGeom prst="rect">
            <a:avLst/>
          </a:prstGeom>
          <a:noFill/>
        </p:spPr>
        <p:txBody>
          <a:bodyPr wrap="square" rtlCol="0">
            <a:spAutoFit/>
          </a:bodyPr>
          <a:lstStyle/>
          <a:p>
            <a:pPr>
              <a:spcAft>
                <a:spcPts val="600"/>
              </a:spcAft>
            </a:pPr>
            <a:r>
              <a:rPr lang="en-US" dirty="0"/>
              <a:t>Here's how we might call the code inside, say, a render method of a component:</a:t>
            </a:r>
          </a:p>
          <a:p>
            <a:pPr>
              <a:spcAft>
                <a:spcPts val="600"/>
              </a:spcAft>
            </a:pPr>
            <a:br>
              <a:rPr lang="en-US" dirty="0"/>
            </a:br>
            <a:endParaRPr lang="en-US" dirty="0"/>
          </a:p>
          <a:p>
            <a:pPr>
              <a:spcAft>
                <a:spcPts val="600"/>
              </a:spcAft>
            </a:pPr>
            <a:endParaRPr lang="en-US" dirty="0"/>
          </a:p>
        </p:txBody>
      </p:sp>
      <p:sp>
        <p:nvSpPr>
          <p:cNvPr id="21" name="TextBox 20">
            <a:extLst>
              <a:ext uri="{FF2B5EF4-FFF2-40B4-BE49-F238E27FC236}">
                <a16:creationId xmlns:a16="http://schemas.microsoft.com/office/drawing/2014/main" id="{571058F6-2363-6D49-94CB-45C9135B59CF}"/>
              </a:ext>
            </a:extLst>
          </p:cNvPr>
          <p:cNvSpPr txBox="1"/>
          <p:nvPr/>
        </p:nvSpPr>
        <p:spPr>
          <a:xfrm>
            <a:off x="318960" y="4549676"/>
            <a:ext cx="44123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This method is pretty short - once we've (finally) got the value from the database we call </a:t>
            </a:r>
            <a:r>
              <a:rPr lang="en-US" dirty="0" err="1"/>
              <a:t>this.setState</a:t>
            </a:r>
            <a:r>
              <a:rPr lang="en-US" dirty="0"/>
              <a:t> (unless something went wrong, in which case we display an alert and then end the method early)</a:t>
            </a:r>
          </a:p>
          <a:p>
            <a:pPr marL="285750" indent="-285750">
              <a:buFont typeface="Arial" panose="020B0604020202020204" pitchFamily="34" charset="0"/>
              <a:buChar char="•"/>
            </a:pPr>
            <a:r>
              <a:rPr lang="en-US" dirty="0"/>
              <a:t>It also updates the React state with the new </a:t>
            </a:r>
            <a:r>
              <a:rPr lang="en-US" dirty="0" err="1"/>
              <a:t>uservalue</a:t>
            </a:r>
            <a:r>
              <a:rPr lang="en-US" dirty="0"/>
              <a:t>.</a:t>
            </a:r>
          </a:p>
          <a:p>
            <a:br>
              <a:rPr lang="en-US" dirty="0"/>
            </a:br>
            <a:endParaRPr lang="en-US" dirty="0"/>
          </a:p>
        </p:txBody>
      </p:sp>
      <p:pic>
        <p:nvPicPr>
          <p:cNvPr id="3" name="Picture 2" descr="Graphical user interface, text, application&#10;&#10;Description automatically generated">
            <a:extLst>
              <a:ext uri="{FF2B5EF4-FFF2-40B4-BE49-F238E27FC236}">
                <a16:creationId xmlns:a16="http://schemas.microsoft.com/office/drawing/2014/main" id="{471251C4-1A2F-4041-8F0C-E62A53F92BBB}"/>
              </a:ext>
            </a:extLst>
          </p:cNvPr>
          <p:cNvPicPr>
            <a:picLocks noChangeAspect="1"/>
          </p:cNvPicPr>
          <p:nvPr/>
        </p:nvPicPr>
        <p:blipFill>
          <a:blip r:embed="rId4"/>
          <a:stretch>
            <a:fillRect/>
          </a:stretch>
        </p:blipFill>
        <p:spPr>
          <a:xfrm>
            <a:off x="254771" y="1312546"/>
            <a:ext cx="4650155" cy="2790093"/>
          </a:xfrm>
          <a:prstGeom prst="rect">
            <a:avLst/>
          </a:prstGeom>
        </p:spPr>
      </p:pic>
      <p:pic>
        <p:nvPicPr>
          <p:cNvPr id="7" name="Picture 6">
            <a:extLst>
              <a:ext uri="{FF2B5EF4-FFF2-40B4-BE49-F238E27FC236}">
                <a16:creationId xmlns:a16="http://schemas.microsoft.com/office/drawing/2014/main" id="{F9F8B63C-C300-A34B-8DCE-482B5EFFD3E2}"/>
              </a:ext>
            </a:extLst>
          </p:cNvPr>
          <p:cNvPicPr>
            <a:picLocks noChangeAspect="1"/>
          </p:cNvPicPr>
          <p:nvPr/>
        </p:nvPicPr>
        <p:blipFill>
          <a:blip r:embed="rId5"/>
          <a:stretch>
            <a:fillRect/>
          </a:stretch>
        </p:blipFill>
        <p:spPr>
          <a:xfrm>
            <a:off x="5135229" y="5069577"/>
            <a:ext cx="7056771" cy="320035"/>
          </a:xfrm>
          <a:prstGeom prst="rect">
            <a:avLst/>
          </a:prstGeom>
        </p:spPr>
      </p:pic>
      <p:pic>
        <p:nvPicPr>
          <p:cNvPr id="11" name="Picture 10">
            <a:extLst>
              <a:ext uri="{FF2B5EF4-FFF2-40B4-BE49-F238E27FC236}">
                <a16:creationId xmlns:a16="http://schemas.microsoft.com/office/drawing/2014/main" id="{28B4843C-3EC3-9145-A5C3-F970A220A11A}"/>
              </a:ext>
            </a:extLst>
          </p:cNvPr>
          <p:cNvPicPr>
            <a:picLocks noChangeAspect="1"/>
          </p:cNvPicPr>
          <p:nvPr/>
        </p:nvPicPr>
        <p:blipFill>
          <a:blip r:embed="rId6"/>
          <a:stretch>
            <a:fillRect/>
          </a:stretch>
        </p:blipFill>
        <p:spPr>
          <a:xfrm>
            <a:off x="5135229" y="4829317"/>
            <a:ext cx="2882900" cy="241300"/>
          </a:xfrm>
          <a:prstGeom prst="rect">
            <a:avLst/>
          </a:prstGeom>
        </p:spPr>
      </p:pic>
      <p:sp>
        <p:nvSpPr>
          <p:cNvPr id="13" name="Rectangle 12">
            <a:extLst>
              <a:ext uri="{FF2B5EF4-FFF2-40B4-BE49-F238E27FC236}">
                <a16:creationId xmlns:a16="http://schemas.microsoft.com/office/drawing/2014/main" id="{0D001D53-00F9-D149-8185-A32C876BBA8C}"/>
              </a:ext>
            </a:extLst>
          </p:cNvPr>
          <p:cNvSpPr/>
          <p:nvPr/>
        </p:nvSpPr>
        <p:spPr>
          <a:xfrm>
            <a:off x="8787540" y="5115635"/>
            <a:ext cx="1472338" cy="27397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13794E5-5F70-B043-9D29-66484C4EB5BE}"/>
              </a:ext>
            </a:extLst>
          </p:cNvPr>
          <p:cNvCxnSpPr>
            <a:cxnSpLocks/>
          </p:cNvCxnSpPr>
          <p:nvPr/>
        </p:nvCxnSpPr>
        <p:spPr>
          <a:xfrm flipH="1" flipV="1">
            <a:off x="4191969" y="2648734"/>
            <a:ext cx="5204199" cy="2472543"/>
          </a:xfrm>
          <a:prstGeom prst="straightConnector1">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9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B474465-44BE-E84F-A2E7-110903569991}"/>
              </a:ext>
            </a:extLst>
          </p:cNvPr>
          <p:cNvSpPr>
            <a:spLocks noGrp="1"/>
          </p:cNvSpPr>
          <p:nvPr>
            <p:ph type="title"/>
          </p:nvPr>
        </p:nvSpPr>
        <p:spPr>
          <a:xfrm>
            <a:off x="707900" y="643467"/>
            <a:ext cx="3946393" cy="1956298"/>
          </a:xfrm>
        </p:spPr>
        <p:txBody>
          <a:bodyPr>
            <a:normAutofit/>
          </a:bodyPr>
          <a:lstStyle/>
          <a:p>
            <a:r>
              <a:rPr lang="en-US" b="1" dirty="0">
                <a:effectLst/>
              </a:rPr>
              <a:t>Read A List</a:t>
            </a:r>
          </a:p>
        </p:txBody>
      </p:sp>
      <p:sp>
        <p:nvSpPr>
          <p:cNvPr id="5" name="Content Placeholder 4">
            <a:extLst>
              <a:ext uri="{FF2B5EF4-FFF2-40B4-BE49-F238E27FC236}">
                <a16:creationId xmlns:a16="http://schemas.microsoft.com/office/drawing/2014/main" id="{BAD18C51-FE80-9E44-8237-C94E0EDF5080}"/>
              </a:ext>
            </a:extLst>
          </p:cNvPr>
          <p:cNvSpPr>
            <a:spLocks noGrp="1"/>
          </p:cNvSpPr>
          <p:nvPr>
            <p:ph idx="1"/>
          </p:nvPr>
        </p:nvSpPr>
        <p:spPr>
          <a:xfrm>
            <a:off x="4654293" y="643466"/>
            <a:ext cx="6430560" cy="564214"/>
          </a:xfrm>
        </p:spPr>
        <p:txBody>
          <a:bodyPr anchor="ctr">
            <a:noAutofit/>
          </a:bodyPr>
          <a:lstStyle/>
          <a:p>
            <a:pPr marL="36900" indent="0">
              <a:buNone/>
            </a:pPr>
            <a:r>
              <a:rPr lang="en-US" dirty="0">
                <a:effectLst/>
              </a:rPr>
              <a:t>Useful for:</a:t>
            </a:r>
          </a:p>
          <a:p>
            <a:r>
              <a:rPr lang="en-US" dirty="0">
                <a:effectLst/>
              </a:rPr>
              <a:t>Getting a list of users, or items, </a:t>
            </a:r>
            <a:r>
              <a:rPr lang="en-US" dirty="0" err="1">
                <a:effectLst/>
              </a:rPr>
              <a:t>etc</a:t>
            </a:r>
            <a:endParaRPr lang="en-US" dirty="0">
              <a:effectLst/>
            </a:endParaRPr>
          </a:p>
        </p:txBody>
      </p:sp>
      <p:pic>
        <p:nvPicPr>
          <p:cNvPr id="3" name="Picture 2" descr="Graphical user interface, text, application, email&#10;&#10;Description automatically generated">
            <a:extLst>
              <a:ext uri="{FF2B5EF4-FFF2-40B4-BE49-F238E27FC236}">
                <a16:creationId xmlns:a16="http://schemas.microsoft.com/office/drawing/2014/main" id="{6A857D5B-37D9-E947-AD6B-5BBD4EC2877E}"/>
              </a:ext>
            </a:extLst>
          </p:cNvPr>
          <p:cNvPicPr>
            <a:picLocks noChangeAspect="1"/>
          </p:cNvPicPr>
          <p:nvPr/>
        </p:nvPicPr>
        <p:blipFill>
          <a:blip r:embed="rId4"/>
          <a:stretch>
            <a:fillRect/>
          </a:stretch>
        </p:blipFill>
        <p:spPr>
          <a:xfrm>
            <a:off x="1525753" y="2960894"/>
            <a:ext cx="9140493" cy="3107766"/>
          </a:xfrm>
          <a:prstGeom prst="rect">
            <a:avLst/>
          </a:prstGeom>
        </p:spPr>
      </p:pic>
      <p:sp>
        <p:nvSpPr>
          <p:cNvPr id="2" name="Rectangle 1">
            <a:extLst>
              <a:ext uri="{FF2B5EF4-FFF2-40B4-BE49-F238E27FC236}">
                <a16:creationId xmlns:a16="http://schemas.microsoft.com/office/drawing/2014/main" id="{F9FA7EAA-96F5-3D49-AEC2-FF9565844348}"/>
              </a:ext>
            </a:extLst>
          </p:cNvPr>
          <p:cNvSpPr/>
          <p:nvPr/>
        </p:nvSpPr>
        <p:spPr>
          <a:xfrm>
            <a:off x="2309247" y="4014061"/>
            <a:ext cx="433953" cy="1859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E3BC954-85FD-444A-9453-7A9006D00ED8}"/>
              </a:ext>
            </a:extLst>
          </p:cNvPr>
          <p:cNvCxnSpPr>
            <a:cxnSpLocks/>
          </p:cNvCxnSpPr>
          <p:nvPr/>
        </p:nvCxnSpPr>
        <p:spPr>
          <a:xfrm>
            <a:off x="2743200" y="4215539"/>
            <a:ext cx="361110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43DB83-E686-BA43-B39E-583B7B986218}"/>
              </a:ext>
            </a:extLst>
          </p:cNvPr>
          <p:cNvSpPr txBox="1"/>
          <p:nvPr/>
        </p:nvSpPr>
        <p:spPr>
          <a:xfrm>
            <a:off x="6431798" y="3719593"/>
            <a:ext cx="3533614" cy="523220"/>
          </a:xfrm>
          <a:prstGeom prst="rect">
            <a:avLst/>
          </a:prstGeom>
          <a:noFill/>
        </p:spPr>
        <p:txBody>
          <a:bodyPr wrap="square" rtlCol="0">
            <a:spAutoFit/>
          </a:bodyPr>
          <a:lstStyle/>
          <a:p>
            <a:r>
              <a:rPr lang="en-US" sz="1400" dirty="0">
                <a:solidFill>
                  <a:srgbClr val="C00000"/>
                </a:solidFill>
              </a:rPr>
              <a:t>Once will give us back a Promise, which we can call method on</a:t>
            </a:r>
          </a:p>
        </p:txBody>
      </p:sp>
      <p:sp>
        <p:nvSpPr>
          <p:cNvPr id="11" name="TextBox 10">
            <a:extLst>
              <a:ext uri="{FF2B5EF4-FFF2-40B4-BE49-F238E27FC236}">
                <a16:creationId xmlns:a16="http://schemas.microsoft.com/office/drawing/2014/main" id="{2C868173-F272-D84F-87A8-59EA08B36231}"/>
              </a:ext>
            </a:extLst>
          </p:cNvPr>
          <p:cNvSpPr txBox="1"/>
          <p:nvPr/>
        </p:nvSpPr>
        <p:spPr>
          <a:xfrm>
            <a:off x="4091553" y="2191219"/>
            <a:ext cx="6574693" cy="523220"/>
          </a:xfrm>
          <a:prstGeom prst="rect">
            <a:avLst/>
          </a:prstGeom>
          <a:noFill/>
        </p:spPr>
        <p:txBody>
          <a:bodyPr wrap="square" rtlCol="0">
            <a:spAutoFit/>
          </a:bodyPr>
          <a:lstStyle/>
          <a:p>
            <a:r>
              <a:rPr lang="en-US" sz="1400" dirty="0">
                <a:solidFill>
                  <a:srgbClr val="C00000"/>
                </a:solidFill>
              </a:rPr>
              <a:t>is a method on Promise objects, We tell JavaScript what function to call once the promise resolves </a:t>
            </a:r>
          </a:p>
        </p:txBody>
      </p:sp>
      <p:sp>
        <p:nvSpPr>
          <p:cNvPr id="12" name="Rectangle 11">
            <a:extLst>
              <a:ext uri="{FF2B5EF4-FFF2-40B4-BE49-F238E27FC236}">
                <a16:creationId xmlns:a16="http://schemas.microsoft.com/office/drawing/2014/main" id="{4393937A-275B-D646-BFE8-CE28C32E21A8}"/>
              </a:ext>
            </a:extLst>
          </p:cNvPr>
          <p:cNvSpPr/>
          <p:nvPr/>
        </p:nvSpPr>
        <p:spPr>
          <a:xfrm>
            <a:off x="3309717" y="4014062"/>
            <a:ext cx="433953" cy="1859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78B8D8F-27CB-FE49-849C-0487AE8338A4}"/>
              </a:ext>
            </a:extLst>
          </p:cNvPr>
          <p:cNvCxnSpPr>
            <a:cxnSpLocks/>
          </p:cNvCxnSpPr>
          <p:nvPr/>
        </p:nvCxnSpPr>
        <p:spPr>
          <a:xfrm flipV="1">
            <a:off x="3435913" y="2714440"/>
            <a:ext cx="1613074" cy="13151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397522-0A13-5F47-9FDD-872975AD57BE}"/>
              </a:ext>
            </a:extLst>
          </p:cNvPr>
          <p:cNvSpPr txBox="1"/>
          <p:nvPr/>
        </p:nvSpPr>
        <p:spPr>
          <a:xfrm>
            <a:off x="4990454" y="6400800"/>
            <a:ext cx="3673634" cy="369332"/>
          </a:xfrm>
          <a:prstGeom prst="rect">
            <a:avLst/>
          </a:prstGeom>
          <a:noFill/>
        </p:spPr>
        <p:txBody>
          <a:bodyPr wrap="none" rtlCol="0">
            <a:spAutoFit/>
          </a:bodyPr>
          <a:lstStyle/>
          <a:p>
            <a:r>
              <a:rPr lang="en-US" dirty="0">
                <a:solidFill>
                  <a:srgbClr val="C00000"/>
                </a:solidFill>
              </a:rPr>
              <a:t>will be called if the promise is broken</a:t>
            </a:r>
          </a:p>
        </p:txBody>
      </p:sp>
      <p:sp>
        <p:nvSpPr>
          <p:cNvPr id="17" name="Rectangle 16">
            <a:extLst>
              <a:ext uri="{FF2B5EF4-FFF2-40B4-BE49-F238E27FC236}">
                <a16:creationId xmlns:a16="http://schemas.microsoft.com/office/drawing/2014/main" id="{B3109FD9-DBBE-964B-AF96-4F745D3EADED}"/>
              </a:ext>
            </a:extLst>
          </p:cNvPr>
          <p:cNvSpPr/>
          <p:nvPr/>
        </p:nvSpPr>
        <p:spPr>
          <a:xfrm>
            <a:off x="2399290" y="4922538"/>
            <a:ext cx="433953" cy="1859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0131F21-A374-0D40-928F-6B1985DA047B}"/>
              </a:ext>
            </a:extLst>
          </p:cNvPr>
          <p:cNvCxnSpPr>
            <a:cxnSpLocks/>
          </p:cNvCxnSpPr>
          <p:nvPr/>
        </p:nvCxnSpPr>
        <p:spPr>
          <a:xfrm>
            <a:off x="2848741" y="5108518"/>
            <a:ext cx="2291027" cy="133877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D791062-5C12-9E4B-86B7-421C717B8F18}"/>
              </a:ext>
            </a:extLst>
          </p:cNvPr>
          <p:cNvSpPr/>
          <p:nvPr/>
        </p:nvSpPr>
        <p:spPr>
          <a:xfrm>
            <a:off x="5439904" y="4345756"/>
            <a:ext cx="278970" cy="232475"/>
          </a:xfrm>
          <a:prstGeom prst="ellipse">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3" name="Oval 22">
            <a:extLst>
              <a:ext uri="{FF2B5EF4-FFF2-40B4-BE49-F238E27FC236}">
                <a16:creationId xmlns:a16="http://schemas.microsoft.com/office/drawing/2014/main" id="{4754D6D8-0756-8345-B1A1-D18F7A3BF502}"/>
              </a:ext>
            </a:extLst>
          </p:cNvPr>
          <p:cNvSpPr/>
          <p:nvPr/>
        </p:nvSpPr>
        <p:spPr>
          <a:xfrm>
            <a:off x="2848740" y="4344195"/>
            <a:ext cx="1065409" cy="216976"/>
          </a:xfrm>
          <a:prstGeom prst="ellipse">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18212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BAD18C51-FE80-9E44-8237-C94E0EDF5080}"/>
              </a:ext>
            </a:extLst>
          </p:cNvPr>
          <p:cNvSpPr>
            <a:spLocks noGrp="1"/>
          </p:cNvSpPr>
          <p:nvPr>
            <p:ph idx="1"/>
          </p:nvPr>
        </p:nvSpPr>
        <p:spPr>
          <a:xfrm>
            <a:off x="5379875" y="1030894"/>
            <a:ext cx="6430560" cy="1956298"/>
          </a:xfrm>
        </p:spPr>
        <p:txBody>
          <a:bodyPr anchor="ctr">
            <a:normAutofit/>
          </a:bodyPr>
          <a:lstStyle/>
          <a:p>
            <a:pPr>
              <a:lnSpc>
                <a:spcPct val="90000"/>
              </a:lnSpc>
            </a:pPr>
            <a:r>
              <a:rPr lang="en-US" b="0" i="0" dirty="0">
                <a:effectLst/>
                <a:latin typeface="-apple-system"/>
              </a:rPr>
              <a:t>There's two parts here - call the '</a:t>
            </a:r>
            <a:r>
              <a:rPr lang="en-US" b="0" i="0" dirty="0" err="1">
                <a:effectLst/>
                <a:latin typeface="-apple-system"/>
              </a:rPr>
              <a:t>getListOfObjects</a:t>
            </a:r>
            <a:r>
              <a:rPr lang="en-US" b="0" i="0" dirty="0">
                <a:effectLst/>
                <a:latin typeface="-apple-system"/>
              </a:rPr>
              <a:t>' method, specifying where to find the list in the JSON document / database, and specifying the function to call once we've gotten our response from the database.</a:t>
            </a:r>
          </a:p>
          <a:p>
            <a:pPr>
              <a:lnSpc>
                <a:spcPct val="90000"/>
              </a:lnSpc>
            </a:pPr>
            <a:r>
              <a:rPr lang="en-US" b="0" i="0" dirty="0">
                <a:effectLst/>
                <a:latin typeface="-apple-system"/>
              </a:rPr>
              <a:t>The JSX / HTML then displays that list on the page (which will happen once we've called </a:t>
            </a:r>
            <a:r>
              <a:rPr lang="en-US" b="0" i="0" dirty="0" err="1">
                <a:effectLst/>
                <a:latin typeface="-apple-system"/>
              </a:rPr>
              <a:t>setState</a:t>
            </a:r>
            <a:r>
              <a:rPr lang="en-US" b="0" i="0" dirty="0">
                <a:effectLst/>
                <a:latin typeface="-apple-system"/>
              </a:rPr>
              <a:t> with the new list)</a:t>
            </a:r>
          </a:p>
        </p:txBody>
      </p:sp>
      <p:pic>
        <p:nvPicPr>
          <p:cNvPr id="8" name="Picture 7" descr="Graphical user interface, text, application&#10;&#10;Description automatically generated">
            <a:extLst>
              <a:ext uri="{FF2B5EF4-FFF2-40B4-BE49-F238E27FC236}">
                <a16:creationId xmlns:a16="http://schemas.microsoft.com/office/drawing/2014/main" id="{70FFC2A5-287F-B34A-A321-21A7F162B4CB}"/>
              </a:ext>
            </a:extLst>
          </p:cNvPr>
          <p:cNvPicPr>
            <a:picLocks noChangeAspect="1"/>
          </p:cNvPicPr>
          <p:nvPr/>
        </p:nvPicPr>
        <p:blipFill>
          <a:blip r:embed="rId4"/>
          <a:stretch>
            <a:fillRect/>
          </a:stretch>
        </p:blipFill>
        <p:spPr>
          <a:xfrm>
            <a:off x="841600" y="1269559"/>
            <a:ext cx="3424536" cy="3107766"/>
          </a:xfrm>
          <a:prstGeom prst="rect">
            <a:avLst/>
          </a:prstGeom>
        </p:spPr>
      </p:pic>
      <p:cxnSp>
        <p:nvCxnSpPr>
          <p:cNvPr id="17" name="Straight Connector 16">
            <a:extLst>
              <a:ext uri="{FF2B5EF4-FFF2-40B4-BE49-F238E27FC236}">
                <a16:creationId xmlns:a16="http://schemas.microsoft.com/office/drawing/2014/main" id="{950C7260-B0EA-4B69-927F-A414658E9F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3820460"/>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6" name="Picture 5" descr="A picture containing graphical user interface&#10;&#10;Description automatically generated">
            <a:extLst>
              <a:ext uri="{FF2B5EF4-FFF2-40B4-BE49-F238E27FC236}">
                <a16:creationId xmlns:a16="http://schemas.microsoft.com/office/drawing/2014/main" id="{4D476907-2E65-7D4C-81D2-24A740001F6E}"/>
              </a:ext>
            </a:extLst>
          </p:cNvPr>
          <p:cNvPicPr>
            <a:picLocks noChangeAspect="1"/>
          </p:cNvPicPr>
          <p:nvPr/>
        </p:nvPicPr>
        <p:blipFill>
          <a:blip r:embed="rId5"/>
          <a:stretch>
            <a:fillRect/>
          </a:stretch>
        </p:blipFill>
        <p:spPr>
          <a:xfrm>
            <a:off x="5580108" y="4248390"/>
            <a:ext cx="6430560" cy="1189653"/>
          </a:xfrm>
          <a:prstGeom prst="rect">
            <a:avLst/>
          </a:prstGeom>
        </p:spPr>
      </p:pic>
      <p:sp>
        <p:nvSpPr>
          <p:cNvPr id="9" name="TextBox 8">
            <a:extLst>
              <a:ext uri="{FF2B5EF4-FFF2-40B4-BE49-F238E27FC236}">
                <a16:creationId xmlns:a16="http://schemas.microsoft.com/office/drawing/2014/main" id="{3E32BFC0-EF1F-E34A-AA43-48BA58940B68}"/>
              </a:ext>
            </a:extLst>
          </p:cNvPr>
          <p:cNvSpPr txBox="1"/>
          <p:nvPr/>
        </p:nvSpPr>
        <p:spPr>
          <a:xfrm>
            <a:off x="5850762" y="2987517"/>
            <a:ext cx="5959673" cy="1631216"/>
          </a:xfrm>
          <a:prstGeom prst="rect">
            <a:avLst/>
          </a:prstGeom>
          <a:noFill/>
        </p:spPr>
        <p:txBody>
          <a:bodyPr wrap="square" rtlCol="0">
            <a:spAutoFit/>
          </a:bodyPr>
          <a:lstStyle/>
          <a:p>
            <a:pPr>
              <a:spcAft>
                <a:spcPts val="600"/>
              </a:spcAft>
            </a:pPr>
            <a:r>
              <a:rPr lang="en-US" dirty="0"/>
              <a:t>Here's how we might call the code inside, say, a render method of a component:</a:t>
            </a:r>
          </a:p>
          <a:p>
            <a:pPr>
              <a:spcAft>
                <a:spcPts val="600"/>
              </a:spcAft>
            </a:pPr>
            <a:br>
              <a:rPr lang="en-US" dirty="0"/>
            </a:br>
            <a:endParaRPr lang="en-US" dirty="0"/>
          </a:p>
          <a:p>
            <a:pPr>
              <a:spcAft>
                <a:spcPts val="600"/>
              </a:spcAft>
            </a:pPr>
            <a:endParaRPr lang="en-US" dirty="0"/>
          </a:p>
        </p:txBody>
      </p:sp>
      <p:sp>
        <p:nvSpPr>
          <p:cNvPr id="13" name="Rectangle 12">
            <a:extLst>
              <a:ext uri="{FF2B5EF4-FFF2-40B4-BE49-F238E27FC236}">
                <a16:creationId xmlns:a16="http://schemas.microsoft.com/office/drawing/2014/main" id="{0D001D53-00F9-D149-8185-A32C876BBA8C}"/>
              </a:ext>
            </a:extLst>
          </p:cNvPr>
          <p:cNvSpPr/>
          <p:nvPr/>
        </p:nvSpPr>
        <p:spPr>
          <a:xfrm>
            <a:off x="9020014" y="4248390"/>
            <a:ext cx="1193369" cy="25787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13794E5-5F70-B043-9D29-66484C4EB5BE}"/>
              </a:ext>
            </a:extLst>
          </p:cNvPr>
          <p:cNvCxnSpPr>
            <a:cxnSpLocks/>
          </p:cNvCxnSpPr>
          <p:nvPr/>
        </p:nvCxnSpPr>
        <p:spPr>
          <a:xfrm flipH="1" flipV="1">
            <a:off x="3806210" y="1696830"/>
            <a:ext cx="5204199" cy="2472543"/>
          </a:xfrm>
          <a:prstGeom prst="straightConnector1">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1058F6-2363-6D49-94CB-45C9135B59CF}"/>
              </a:ext>
            </a:extLst>
          </p:cNvPr>
          <p:cNvSpPr txBox="1"/>
          <p:nvPr/>
        </p:nvSpPr>
        <p:spPr>
          <a:xfrm>
            <a:off x="318960" y="4549676"/>
            <a:ext cx="44123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This is the function that actually updates the React state with the new list.</a:t>
            </a:r>
          </a:p>
          <a:p>
            <a:pPr marL="285750" indent="-285750">
              <a:buFont typeface="Arial" panose="020B0604020202020204" pitchFamily="34" charset="0"/>
              <a:buChar char="•"/>
            </a:pPr>
            <a:r>
              <a:rPr lang="en-US" dirty="0"/>
              <a:t>After checking for an error (which in this case would show up as an empty array) we print the contents of the array to the console and then call </a:t>
            </a:r>
            <a:r>
              <a:rPr lang="en-US" dirty="0" err="1"/>
              <a:t>setState</a:t>
            </a:r>
            <a:r>
              <a:rPr lang="en-US" dirty="0"/>
              <a:t> to re-render the page.</a:t>
            </a:r>
          </a:p>
          <a:p>
            <a:br>
              <a:rPr lang="en-US" dirty="0"/>
            </a:br>
            <a:endParaRPr lang="en-US" dirty="0"/>
          </a:p>
        </p:txBody>
      </p:sp>
    </p:spTree>
    <p:extLst>
      <p:ext uri="{BB962C8B-B14F-4D97-AF65-F5344CB8AC3E}">
        <p14:creationId xmlns:p14="http://schemas.microsoft.com/office/powerpoint/2010/main" val="3347771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CCCC1-946E-8D44-8B30-E581E23EDD1D}"/>
              </a:ext>
            </a:extLst>
          </p:cNvPr>
          <p:cNvSpPr>
            <a:spLocks noGrp="1"/>
          </p:cNvSpPr>
          <p:nvPr>
            <p:ph type="title"/>
          </p:nvPr>
        </p:nvSpPr>
        <p:spPr/>
        <p:txBody>
          <a:bodyPr/>
          <a:lstStyle/>
          <a:p>
            <a:r>
              <a:rPr lang="en-US" dirty="0"/>
              <a:t>Resources</a:t>
            </a:r>
          </a:p>
        </p:txBody>
      </p:sp>
      <p:sp>
        <p:nvSpPr>
          <p:cNvPr id="5" name="Content Placeholder 4">
            <a:extLst>
              <a:ext uri="{FF2B5EF4-FFF2-40B4-BE49-F238E27FC236}">
                <a16:creationId xmlns:a16="http://schemas.microsoft.com/office/drawing/2014/main" id="{5628011D-3505-9240-A3DB-224A5C3F80AF}"/>
              </a:ext>
            </a:extLst>
          </p:cNvPr>
          <p:cNvSpPr>
            <a:spLocks noGrp="1"/>
          </p:cNvSpPr>
          <p:nvPr>
            <p:ph idx="1"/>
          </p:nvPr>
        </p:nvSpPr>
        <p:spPr/>
        <p:txBody>
          <a:bodyPr>
            <a:normAutofit/>
          </a:bodyPr>
          <a:lstStyle/>
          <a:p>
            <a:r>
              <a:rPr lang="en-US" sz="3200" dirty="0">
                <a:hlinkClick r:id="rId3"/>
              </a:rPr>
              <a:t>Week 4-Lesson 2</a:t>
            </a:r>
            <a:endParaRPr lang="en-US" sz="3200" dirty="0"/>
          </a:p>
          <a:p>
            <a:pPr lvl="1"/>
            <a:r>
              <a:rPr lang="en-US" sz="2800" dirty="0">
                <a:latin typeface="+mj-lt"/>
                <a:ea typeface="+mj-ea"/>
              </a:rPr>
              <a:t>Using Firebase In A React App</a:t>
            </a:r>
          </a:p>
          <a:p>
            <a:pPr lvl="1"/>
            <a:r>
              <a:rPr lang="en-US" sz="2800" dirty="0">
                <a:latin typeface="+mj-lt"/>
                <a:ea typeface="+mj-ea"/>
                <a:hlinkClick r:id="rId4"/>
              </a:rPr>
              <a:t>Code example</a:t>
            </a:r>
            <a:endParaRPr lang="en-US" sz="2800" dirty="0">
              <a:latin typeface="+mj-lt"/>
              <a:ea typeface="+mj-ea"/>
            </a:endParaRPr>
          </a:p>
        </p:txBody>
      </p:sp>
    </p:spTree>
    <p:extLst>
      <p:ext uri="{BB962C8B-B14F-4D97-AF65-F5344CB8AC3E}">
        <p14:creationId xmlns:p14="http://schemas.microsoft.com/office/powerpoint/2010/main" val="1707821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C97F48-C7E0-3A42-9F01-BD0ADB6D8112}"/>
              </a:ext>
            </a:extLst>
          </p:cNvPr>
          <p:cNvSpPr>
            <a:spLocks noGrp="1"/>
          </p:cNvSpPr>
          <p:nvPr>
            <p:ph type="title"/>
          </p:nvPr>
        </p:nvSpPr>
        <p:spPr/>
        <p:txBody>
          <a:bodyPr/>
          <a:lstStyle/>
          <a:p>
            <a:r>
              <a:rPr lang="en-US" dirty="0"/>
              <a:t>CR</a:t>
            </a:r>
            <a:r>
              <a:rPr lang="en-US" dirty="0">
                <a:solidFill>
                  <a:srgbClr val="FF0000"/>
                </a:solidFill>
              </a:rPr>
              <a:t>U</a:t>
            </a:r>
            <a:r>
              <a:rPr lang="en-US" dirty="0"/>
              <a:t>D: Update</a:t>
            </a:r>
          </a:p>
        </p:txBody>
      </p:sp>
      <p:sp>
        <p:nvSpPr>
          <p:cNvPr id="4" name="Text Placeholder 3">
            <a:extLst>
              <a:ext uri="{FF2B5EF4-FFF2-40B4-BE49-F238E27FC236}">
                <a16:creationId xmlns:a16="http://schemas.microsoft.com/office/drawing/2014/main" id="{FF9791C2-0662-8846-8A72-F3E3CDE6373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2728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B474465-44BE-E84F-A2E7-110903569991}"/>
              </a:ext>
            </a:extLst>
          </p:cNvPr>
          <p:cNvSpPr>
            <a:spLocks noGrp="1"/>
          </p:cNvSpPr>
          <p:nvPr>
            <p:ph type="title"/>
          </p:nvPr>
        </p:nvSpPr>
        <p:spPr>
          <a:xfrm>
            <a:off x="707900" y="643467"/>
            <a:ext cx="3946393" cy="1956298"/>
          </a:xfrm>
        </p:spPr>
        <p:txBody>
          <a:bodyPr>
            <a:normAutofit/>
          </a:bodyPr>
          <a:lstStyle/>
          <a:p>
            <a:pPr algn="l"/>
            <a:r>
              <a:rPr lang="en-US" sz="3600" dirty="0"/>
              <a:t>Useful for</a:t>
            </a:r>
          </a:p>
        </p:txBody>
      </p:sp>
      <p:sp>
        <p:nvSpPr>
          <p:cNvPr id="5" name="Content Placeholder 4">
            <a:extLst>
              <a:ext uri="{FF2B5EF4-FFF2-40B4-BE49-F238E27FC236}">
                <a16:creationId xmlns:a16="http://schemas.microsoft.com/office/drawing/2014/main" id="{BAD18C51-FE80-9E44-8237-C94E0EDF5080}"/>
              </a:ext>
            </a:extLst>
          </p:cNvPr>
          <p:cNvSpPr>
            <a:spLocks noGrp="1"/>
          </p:cNvSpPr>
          <p:nvPr>
            <p:ph idx="1"/>
          </p:nvPr>
        </p:nvSpPr>
        <p:spPr>
          <a:xfrm>
            <a:off x="5139768" y="643467"/>
            <a:ext cx="6430560" cy="1956298"/>
          </a:xfrm>
        </p:spPr>
        <p:txBody>
          <a:bodyPr anchor="ctr">
            <a:normAutofit/>
          </a:bodyPr>
          <a:lstStyle/>
          <a:p>
            <a:pPr>
              <a:buFont typeface="Arial" panose="020B0604020202020204" pitchFamily="34" charset="0"/>
              <a:buChar char="•"/>
            </a:pPr>
            <a:r>
              <a:rPr lang="en-US" b="0" i="0">
                <a:effectLst/>
                <a:latin typeface="-apple-system"/>
              </a:rPr>
              <a:t>Changing </a:t>
            </a:r>
            <a:r>
              <a:rPr lang="en-US" b="0" i="1">
                <a:effectLst/>
                <a:latin typeface="-apple-system"/>
              </a:rPr>
              <a:t>part</a:t>
            </a:r>
            <a:r>
              <a:rPr lang="en-US" b="0" i="0">
                <a:effectLst/>
                <a:latin typeface="-apple-system"/>
              </a:rPr>
              <a:t> of an object in the database (in contrast to set, which r</a:t>
            </a:r>
            <a:r>
              <a:rPr lang="en-US" b="0" i="1">
                <a:effectLst/>
                <a:latin typeface="-apple-system"/>
              </a:rPr>
              <a:t>eplaces the entire object with a new object</a:t>
            </a:r>
            <a:r>
              <a:rPr lang="en-US" b="0" i="0">
                <a:effectLst/>
                <a:latin typeface="-apple-system"/>
              </a:rPr>
              <a:t>)</a:t>
            </a:r>
          </a:p>
        </p:txBody>
      </p:sp>
      <p:pic>
        <p:nvPicPr>
          <p:cNvPr id="15" name="Picture 14" descr="Text&#10;&#10;Description automatically generated">
            <a:extLst>
              <a:ext uri="{FF2B5EF4-FFF2-40B4-BE49-F238E27FC236}">
                <a16:creationId xmlns:a16="http://schemas.microsoft.com/office/drawing/2014/main" id="{7B412135-09CA-5347-802E-1AFA110A820C}"/>
              </a:ext>
            </a:extLst>
          </p:cNvPr>
          <p:cNvPicPr>
            <a:picLocks noChangeAspect="1"/>
          </p:cNvPicPr>
          <p:nvPr/>
        </p:nvPicPr>
        <p:blipFill>
          <a:blip r:embed="rId4"/>
          <a:stretch>
            <a:fillRect/>
          </a:stretch>
        </p:blipFill>
        <p:spPr>
          <a:xfrm>
            <a:off x="643468" y="3399917"/>
            <a:ext cx="10926860" cy="2212686"/>
          </a:xfrm>
          <a:prstGeom prst="rect">
            <a:avLst/>
          </a:prstGeom>
        </p:spPr>
      </p:pic>
      <p:sp>
        <p:nvSpPr>
          <p:cNvPr id="16" name="TextBox 15">
            <a:extLst>
              <a:ext uri="{FF2B5EF4-FFF2-40B4-BE49-F238E27FC236}">
                <a16:creationId xmlns:a16="http://schemas.microsoft.com/office/drawing/2014/main" id="{803802A2-F453-7744-959D-FF974B3A1C3E}"/>
              </a:ext>
            </a:extLst>
          </p:cNvPr>
          <p:cNvSpPr txBox="1"/>
          <p:nvPr/>
        </p:nvSpPr>
        <p:spPr>
          <a:xfrm>
            <a:off x="1109191" y="2920066"/>
            <a:ext cx="1571905" cy="646331"/>
          </a:xfrm>
          <a:prstGeom prst="rect">
            <a:avLst/>
          </a:prstGeom>
          <a:noFill/>
        </p:spPr>
        <p:txBody>
          <a:bodyPr wrap="none" rtlCol="0">
            <a:spAutoFit/>
          </a:bodyPr>
          <a:lstStyle/>
          <a:p>
            <a:r>
              <a:rPr lang="en-US" b="1" i="0" dirty="0" err="1">
                <a:effectLst/>
                <a:latin typeface="-apple-system"/>
              </a:rPr>
              <a:t>MyFirebase.js</a:t>
            </a:r>
            <a:r>
              <a:rPr lang="en-US" b="1" i="0" dirty="0">
                <a:effectLst/>
                <a:latin typeface="-apple-system"/>
              </a:rPr>
              <a:t>:</a:t>
            </a:r>
          </a:p>
          <a:p>
            <a:endParaRPr lang="en-US" dirty="0"/>
          </a:p>
        </p:txBody>
      </p:sp>
    </p:spTree>
    <p:extLst>
      <p:ext uri="{BB962C8B-B14F-4D97-AF65-F5344CB8AC3E}">
        <p14:creationId xmlns:p14="http://schemas.microsoft.com/office/powerpoint/2010/main" val="190101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B474465-44BE-E84F-A2E7-110903569991}"/>
              </a:ext>
            </a:extLst>
          </p:cNvPr>
          <p:cNvSpPr>
            <a:spLocks noGrp="1"/>
          </p:cNvSpPr>
          <p:nvPr>
            <p:ph type="title"/>
          </p:nvPr>
        </p:nvSpPr>
        <p:spPr>
          <a:xfrm>
            <a:off x="707900" y="643467"/>
            <a:ext cx="3946393" cy="1956298"/>
          </a:xfrm>
        </p:spPr>
        <p:txBody>
          <a:bodyPr>
            <a:normAutofit/>
          </a:bodyPr>
          <a:lstStyle/>
          <a:p>
            <a:pPr algn="l"/>
            <a:r>
              <a:rPr lang="en-US" sz="3600" dirty="0"/>
              <a:t>Useful for</a:t>
            </a:r>
          </a:p>
        </p:txBody>
      </p:sp>
      <p:sp>
        <p:nvSpPr>
          <p:cNvPr id="5" name="Content Placeholder 4">
            <a:extLst>
              <a:ext uri="{FF2B5EF4-FFF2-40B4-BE49-F238E27FC236}">
                <a16:creationId xmlns:a16="http://schemas.microsoft.com/office/drawing/2014/main" id="{BAD18C51-FE80-9E44-8237-C94E0EDF5080}"/>
              </a:ext>
            </a:extLst>
          </p:cNvPr>
          <p:cNvSpPr>
            <a:spLocks noGrp="1"/>
          </p:cNvSpPr>
          <p:nvPr>
            <p:ph idx="1"/>
          </p:nvPr>
        </p:nvSpPr>
        <p:spPr>
          <a:xfrm>
            <a:off x="5139768" y="643467"/>
            <a:ext cx="6430560" cy="1956298"/>
          </a:xfrm>
        </p:spPr>
        <p:txBody>
          <a:bodyPr anchor="ctr">
            <a:normAutofit/>
          </a:bodyPr>
          <a:lstStyle/>
          <a:p>
            <a:pPr algn="l">
              <a:buFont typeface="Arial" panose="020B0604020202020204" pitchFamily="34" charset="0"/>
              <a:buChar char="•"/>
            </a:pPr>
            <a:r>
              <a:rPr lang="en-US" b="0" i="0" dirty="0">
                <a:solidFill>
                  <a:schemeClr val="tx1"/>
                </a:solidFill>
                <a:effectLst/>
                <a:latin typeface="-apple-system"/>
              </a:rPr>
              <a:t>Changing </a:t>
            </a:r>
            <a:r>
              <a:rPr lang="en-US" b="0" i="1" dirty="0">
                <a:solidFill>
                  <a:schemeClr val="tx1"/>
                </a:solidFill>
                <a:effectLst/>
                <a:latin typeface="-apple-system"/>
              </a:rPr>
              <a:t>part</a:t>
            </a:r>
            <a:r>
              <a:rPr lang="en-US" b="0" i="0" dirty="0">
                <a:solidFill>
                  <a:schemeClr val="tx1"/>
                </a:solidFill>
                <a:effectLst/>
                <a:latin typeface="-apple-system"/>
              </a:rPr>
              <a:t> of an object in the database (in contrast to set, which r</a:t>
            </a:r>
            <a:r>
              <a:rPr lang="en-US" b="0" i="1" dirty="0">
                <a:solidFill>
                  <a:schemeClr val="tx1"/>
                </a:solidFill>
                <a:effectLst/>
                <a:latin typeface="-apple-system"/>
              </a:rPr>
              <a:t>eplaces the entire object with a new object</a:t>
            </a:r>
            <a:r>
              <a:rPr lang="en-US" b="0" i="0" dirty="0">
                <a:solidFill>
                  <a:schemeClr val="tx1"/>
                </a:solidFill>
                <a:effectLst/>
                <a:latin typeface="-apple-system"/>
              </a:rPr>
              <a:t>)</a:t>
            </a:r>
          </a:p>
        </p:txBody>
      </p:sp>
      <p:pic>
        <p:nvPicPr>
          <p:cNvPr id="6" name="Picture 5" descr="Graphical user interface, text, application&#10;&#10;Description automatically generated">
            <a:extLst>
              <a:ext uri="{FF2B5EF4-FFF2-40B4-BE49-F238E27FC236}">
                <a16:creationId xmlns:a16="http://schemas.microsoft.com/office/drawing/2014/main" id="{CB0DAC51-BA82-994D-BD21-20E1A7163270}"/>
              </a:ext>
            </a:extLst>
          </p:cNvPr>
          <p:cNvPicPr>
            <a:picLocks noChangeAspect="1"/>
          </p:cNvPicPr>
          <p:nvPr/>
        </p:nvPicPr>
        <p:blipFill>
          <a:blip r:embed="rId4"/>
          <a:stretch>
            <a:fillRect/>
          </a:stretch>
        </p:blipFill>
        <p:spPr>
          <a:xfrm>
            <a:off x="8559800" y="4504765"/>
            <a:ext cx="3632200" cy="152400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EC17F86C-1AC9-924E-8267-A00427724C6B}"/>
              </a:ext>
            </a:extLst>
          </p:cNvPr>
          <p:cNvPicPr>
            <a:picLocks noChangeAspect="1"/>
          </p:cNvPicPr>
          <p:nvPr/>
        </p:nvPicPr>
        <p:blipFill>
          <a:blip r:embed="rId5"/>
          <a:stretch>
            <a:fillRect/>
          </a:stretch>
        </p:blipFill>
        <p:spPr>
          <a:xfrm>
            <a:off x="2428318" y="3919910"/>
            <a:ext cx="5422900" cy="927100"/>
          </a:xfrm>
          <a:prstGeom prst="rect">
            <a:avLst/>
          </a:prstGeom>
        </p:spPr>
      </p:pic>
      <p:pic>
        <p:nvPicPr>
          <p:cNvPr id="13" name="Picture 12" descr="Text&#10;&#10;Description automatically generated">
            <a:extLst>
              <a:ext uri="{FF2B5EF4-FFF2-40B4-BE49-F238E27FC236}">
                <a16:creationId xmlns:a16="http://schemas.microsoft.com/office/drawing/2014/main" id="{148D4371-0250-E142-BCD4-B4D2C6747345}"/>
              </a:ext>
            </a:extLst>
          </p:cNvPr>
          <p:cNvPicPr>
            <a:picLocks noChangeAspect="1"/>
          </p:cNvPicPr>
          <p:nvPr/>
        </p:nvPicPr>
        <p:blipFill>
          <a:blip r:embed="rId6"/>
          <a:stretch>
            <a:fillRect/>
          </a:stretch>
        </p:blipFill>
        <p:spPr>
          <a:xfrm>
            <a:off x="1036557" y="2679700"/>
            <a:ext cx="4508500" cy="749300"/>
          </a:xfrm>
          <a:prstGeom prst="rect">
            <a:avLst/>
          </a:prstGeom>
        </p:spPr>
      </p:pic>
      <p:pic>
        <p:nvPicPr>
          <p:cNvPr id="15" name="Picture 14" descr="Text&#10;&#10;Description automatically generated">
            <a:extLst>
              <a:ext uri="{FF2B5EF4-FFF2-40B4-BE49-F238E27FC236}">
                <a16:creationId xmlns:a16="http://schemas.microsoft.com/office/drawing/2014/main" id="{7B412135-09CA-5347-802E-1AFA110A820C}"/>
              </a:ext>
            </a:extLst>
          </p:cNvPr>
          <p:cNvPicPr>
            <a:picLocks noChangeAspect="1"/>
          </p:cNvPicPr>
          <p:nvPr/>
        </p:nvPicPr>
        <p:blipFill>
          <a:blip r:embed="rId7"/>
          <a:stretch>
            <a:fillRect/>
          </a:stretch>
        </p:blipFill>
        <p:spPr>
          <a:xfrm>
            <a:off x="641888" y="5266765"/>
            <a:ext cx="5562600" cy="1117600"/>
          </a:xfrm>
          <a:prstGeom prst="rect">
            <a:avLst/>
          </a:prstGeom>
        </p:spPr>
      </p:pic>
      <p:sp>
        <p:nvSpPr>
          <p:cNvPr id="2" name="Rectangle 1">
            <a:extLst>
              <a:ext uri="{FF2B5EF4-FFF2-40B4-BE49-F238E27FC236}">
                <a16:creationId xmlns:a16="http://schemas.microsoft.com/office/drawing/2014/main" id="{BC6BB47F-1EBE-EC46-A9EC-0EE80C6366F5}"/>
              </a:ext>
            </a:extLst>
          </p:cNvPr>
          <p:cNvSpPr/>
          <p:nvPr/>
        </p:nvSpPr>
        <p:spPr>
          <a:xfrm>
            <a:off x="2309247" y="2760288"/>
            <a:ext cx="1113941" cy="210388"/>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5D8EC93-FEB9-FC43-AF2D-B30F66B9B557}"/>
              </a:ext>
            </a:extLst>
          </p:cNvPr>
          <p:cNvSpPr/>
          <p:nvPr/>
        </p:nvSpPr>
        <p:spPr>
          <a:xfrm>
            <a:off x="2733837" y="4531747"/>
            <a:ext cx="689352" cy="217398"/>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95969C-7BF1-8B4B-AD57-DB8F0D946FD3}"/>
              </a:ext>
            </a:extLst>
          </p:cNvPr>
          <p:cNvSpPr/>
          <p:nvPr/>
        </p:nvSpPr>
        <p:spPr>
          <a:xfrm>
            <a:off x="6737277" y="4504765"/>
            <a:ext cx="996377" cy="217398"/>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BC2D7C86-900A-D347-9012-D136114A559A}"/>
              </a:ext>
            </a:extLst>
          </p:cNvPr>
          <p:cNvCxnSpPr>
            <a:cxnSpLocks/>
          </p:cNvCxnSpPr>
          <p:nvPr/>
        </p:nvCxnSpPr>
        <p:spPr>
          <a:xfrm>
            <a:off x="2913681" y="3019520"/>
            <a:ext cx="156114" cy="97915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9BD292-6E0C-6440-BFF6-92CC930F2C5C}"/>
              </a:ext>
            </a:extLst>
          </p:cNvPr>
          <p:cNvCxnSpPr>
            <a:cxnSpLocks/>
          </p:cNvCxnSpPr>
          <p:nvPr/>
        </p:nvCxnSpPr>
        <p:spPr>
          <a:xfrm>
            <a:off x="7816168" y="4598782"/>
            <a:ext cx="743632" cy="4166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657735-E33E-E64D-8072-787040B1E460}"/>
              </a:ext>
            </a:extLst>
          </p:cNvPr>
          <p:cNvCxnSpPr>
            <a:cxnSpLocks/>
          </p:cNvCxnSpPr>
          <p:nvPr/>
        </p:nvCxnSpPr>
        <p:spPr>
          <a:xfrm flipH="1">
            <a:off x="1472339" y="4760423"/>
            <a:ext cx="1597456" cy="110464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94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C97F48-C7E0-3A42-9F01-BD0ADB6D8112}"/>
              </a:ext>
            </a:extLst>
          </p:cNvPr>
          <p:cNvSpPr>
            <a:spLocks noGrp="1"/>
          </p:cNvSpPr>
          <p:nvPr>
            <p:ph type="title"/>
          </p:nvPr>
        </p:nvSpPr>
        <p:spPr/>
        <p:txBody>
          <a:bodyPr/>
          <a:lstStyle/>
          <a:p>
            <a:r>
              <a:rPr lang="en-US" dirty="0"/>
              <a:t>CRU</a:t>
            </a:r>
            <a:r>
              <a:rPr lang="en-US" dirty="0">
                <a:solidFill>
                  <a:srgbClr val="C00000"/>
                </a:solidFill>
              </a:rPr>
              <a:t>D</a:t>
            </a:r>
            <a:r>
              <a:rPr lang="en-US" dirty="0"/>
              <a:t>: Delete</a:t>
            </a:r>
          </a:p>
        </p:txBody>
      </p:sp>
      <p:sp>
        <p:nvSpPr>
          <p:cNvPr id="4" name="Text Placeholder 3">
            <a:extLst>
              <a:ext uri="{FF2B5EF4-FFF2-40B4-BE49-F238E27FC236}">
                <a16:creationId xmlns:a16="http://schemas.microsoft.com/office/drawing/2014/main" id="{FF9791C2-0662-8846-8A72-F3E3CDE6373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5226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474465-44BE-E84F-A2E7-110903569991}"/>
              </a:ext>
            </a:extLst>
          </p:cNvPr>
          <p:cNvSpPr>
            <a:spLocks noGrp="1"/>
          </p:cNvSpPr>
          <p:nvPr>
            <p:ph type="title"/>
          </p:nvPr>
        </p:nvSpPr>
        <p:spPr/>
        <p:txBody>
          <a:bodyPr>
            <a:normAutofit/>
          </a:bodyPr>
          <a:lstStyle/>
          <a:p>
            <a:pPr algn="l"/>
            <a:r>
              <a:rPr lang="en-US" dirty="0"/>
              <a:t>Useful for</a:t>
            </a:r>
          </a:p>
        </p:txBody>
      </p:sp>
      <p:sp>
        <p:nvSpPr>
          <p:cNvPr id="5" name="Content Placeholder 4">
            <a:extLst>
              <a:ext uri="{FF2B5EF4-FFF2-40B4-BE49-F238E27FC236}">
                <a16:creationId xmlns:a16="http://schemas.microsoft.com/office/drawing/2014/main" id="{BAD18C51-FE80-9E44-8237-C94E0EDF5080}"/>
              </a:ext>
            </a:extLst>
          </p:cNvPr>
          <p:cNvSpPr>
            <a:spLocks noGrp="1"/>
          </p:cNvSpPr>
          <p:nvPr>
            <p:ph idx="1"/>
          </p:nvPr>
        </p:nvSpPr>
        <p:spPr/>
        <p:txBody>
          <a:bodyPr/>
          <a:lstStyle/>
          <a:p>
            <a:r>
              <a:rPr lang="en-US" dirty="0"/>
              <a:t>Removing an object from the database</a:t>
            </a:r>
          </a:p>
          <a:p>
            <a:r>
              <a:rPr lang="en-US" dirty="0"/>
              <a:t>When a user deletes their account, or cancels an order, or your store decides to stop stocking an item then you might decide to delete the object in the database that represents the user's account / order / item info.</a:t>
            </a:r>
          </a:p>
          <a:p>
            <a:pPr marL="36900" indent="0">
              <a:buNone/>
            </a:pPr>
            <a:br>
              <a:rPr lang="en-US" dirty="0"/>
            </a:br>
            <a:endParaRPr lang="en-US" dirty="0"/>
          </a:p>
        </p:txBody>
      </p:sp>
    </p:spTree>
    <p:extLst>
      <p:ext uri="{BB962C8B-B14F-4D97-AF65-F5344CB8AC3E}">
        <p14:creationId xmlns:p14="http://schemas.microsoft.com/office/powerpoint/2010/main" val="348498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B6DEE2-EC2E-E14A-80CF-A19B4AEF2ACD}"/>
              </a:ext>
            </a:extLst>
          </p:cNvPr>
          <p:cNvSpPr>
            <a:spLocks noGrp="1"/>
          </p:cNvSpPr>
          <p:nvPr>
            <p:ph type="title"/>
          </p:nvPr>
        </p:nvSpPr>
        <p:spPr/>
        <p:txBody>
          <a:bodyPr/>
          <a:lstStyle/>
          <a:p>
            <a:r>
              <a:rPr lang="en-US" dirty="0"/>
              <a:t>Delete</a:t>
            </a:r>
          </a:p>
        </p:txBody>
      </p:sp>
      <p:pic>
        <p:nvPicPr>
          <p:cNvPr id="10" name="Content Placeholder 9" descr="Text&#10;&#10;Description automatically generated with medium confidence">
            <a:extLst>
              <a:ext uri="{FF2B5EF4-FFF2-40B4-BE49-F238E27FC236}">
                <a16:creationId xmlns:a16="http://schemas.microsoft.com/office/drawing/2014/main" id="{84E68241-D2D2-C442-A662-C158EC564C00}"/>
              </a:ext>
            </a:extLst>
          </p:cNvPr>
          <p:cNvPicPr>
            <a:picLocks noGrp="1" noChangeAspect="1"/>
          </p:cNvPicPr>
          <p:nvPr>
            <p:ph sz="half" idx="1"/>
          </p:nvPr>
        </p:nvPicPr>
        <p:blipFill>
          <a:blip r:embed="rId2"/>
          <a:stretch>
            <a:fillRect/>
          </a:stretch>
        </p:blipFill>
        <p:spPr>
          <a:xfrm>
            <a:off x="925122" y="2654379"/>
            <a:ext cx="4856163" cy="1003857"/>
          </a:xfrm>
        </p:spPr>
      </p:pic>
      <p:pic>
        <p:nvPicPr>
          <p:cNvPr id="12" name="Content Placeholder 11">
            <a:extLst>
              <a:ext uri="{FF2B5EF4-FFF2-40B4-BE49-F238E27FC236}">
                <a16:creationId xmlns:a16="http://schemas.microsoft.com/office/drawing/2014/main" id="{83C72A97-4D3C-CA4F-9825-62DED1972E5D}"/>
              </a:ext>
            </a:extLst>
          </p:cNvPr>
          <p:cNvPicPr>
            <a:picLocks noGrp="1" noChangeAspect="1"/>
          </p:cNvPicPr>
          <p:nvPr>
            <p:ph sz="half" idx="2"/>
          </p:nvPr>
        </p:nvPicPr>
        <p:blipFill>
          <a:blip r:embed="rId3"/>
          <a:stretch>
            <a:fillRect/>
          </a:stretch>
        </p:blipFill>
        <p:spPr>
          <a:xfrm>
            <a:off x="925122" y="4756162"/>
            <a:ext cx="4857750" cy="230367"/>
          </a:xfrm>
        </p:spPr>
      </p:pic>
      <p:pic>
        <p:nvPicPr>
          <p:cNvPr id="14" name="Picture 13" descr="Graphical user interface, text, application&#10;&#10;Description automatically generated">
            <a:extLst>
              <a:ext uri="{FF2B5EF4-FFF2-40B4-BE49-F238E27FC236}">
                <a16:creationId xmlns:a16="http://schemas.microsoft.com/office/drawing/2014/main" id="{14C8DAC7-E385-A844-BDFB-E29ABB2BB4AB}"/>
              </a:ext>
            </a:extLst>
          </p:cNvPr>
          <p:cNvPicPr>
            <a:picLocks noChangeAspect="1"/>
          </p:cNvPicPr>
          <p:nvPr/>
        </p:nvPicPr>
        <p:blipFill>
          <a:blip r:embed="rId4"/>
          <a:stretch>
            <a:fillRect/>
          </a:stretch>
        </p:blipFill>
        <p:spPr>
          <a:xfrm>
            <a:off x="6932477" y="3575062"/>
            <a:ext cx="4216400" cy="2362200"/>
          </a:xfrm>
          <a:prstGeom prst="rect">
            <a:avLst/>
          </a:prstGeom>
        </p:spPr>
      </p:pic>
      <p:sp>
        <p:nvSpPr>
          <p:cNvPr id="15" name="TextBox 14">
            <a:extLst>
              <a:ext uri="{FF2B5EF4-FFF2-40B4-BE49-F238E27FC236}">
                <a16:creationId xmlns:a16="http://schemas.microsoft.com/office/drawing/2014/main" id="{63B63C08-4CE5-D74E-BCA4-E5A73E5B107F}"/>
              </a:ext>
            </a:extLst>
          </p:cNvPr>
          <p:cNvSpPr txBox="1"/>
          <p:nvPr/>
        </p:nvSpPr>
        <p:spPr>
          <a:xfrm>
            <a:off x="746494" y="3846363"/>
            <a:ext cx="5610387" cy="923330"/>
          </a:xfrm>
          <a:prstGeom prst="rect">
            <a:avLst/>
          </a:prstGeom>
          <a:noFill/>
        </p:spPr>
        <p:txBody>
          <a:bodyPr wrap="square" rtlCol="0">
            <a:spAutoFit/>
          </a:bodyPr>
          <a:lstStyle/>
          <a:p>
            <a:r>
              <a:rPr lang="en-US" dirty="0"/>
              <a:t>Here's how we might call the code inside, say, a render method of a component:</a:t>
            </a:r>
          </a:p>
          <a:p>
            <a:endParaRPr lang="en-US" dirty="0"/>
          </a:p>
        </p:txBody>
      </p:sp>
      <p:sp>
        <p:nvSpPr>
          <p:cNvPr id="16" name="TextBox 15">
            <a:extLst>
              <a:ext uri="{FF2B5EF4-FFF2-40B4-BE49-F238E27FC236}">
                <a16:creationId xmlns:a16="http://schemas.microsoft.com/office/drawing/2014/main" id="{5284503B-548B-254C-9274-C377019978B9}"/>
              </a:ext>
            </a:extLst>
          </p:cNvPr>
          <p:cNvSpPr txBox="1"/>
          <p:nvPr/>
        </p:nvSpPr>
        <p:spPr>
          <a:xfrm>
            <a:off x="746494" y="2111488"/>
            <a:ext cx="5926751" cy="646331"/>
          </a:xfrm>
          <a:prstGeom prst="rect">
            <a:avLst/>
          </a:prstGeom>
          <a:noFill/>
        </p:spPr>
        <p:txBody>
          <a:bodyPr wrap="none" rtlCol="0">
            <a:spAutoFit/>
          </a:bodyPr>
          <a:lstStyle/>
          <a:p>
            <a:r>
              <a:rPr lang="en-US" dirty="0"/>
              <a:t>Example code providing this functionality, inside </a:t>
            </a:r>
            <a:r>
              <a:rPr lang="en-US" dirty="0" err="1"/>
              <a:t>MyFirebase.js</a:t>
            </a:r>
            <a:endParaRPr lang="en-US" dirty="0"/>
          </a:p>
          <a:p>
            <a:endParaRPr lang="en-US" dirty="0"/>
          </a:p>
        </p:txBody>
      </p:sp>
      <p:sp>
        <p:nvSpPr>
          <p:cNvPr id="17" name="TextBox 16">
            <a:extLst>
              <a:ext uri="{FF2B5EF4-FFF2-40B4-BE49-F238E27FC236}">
                <a16:creationId xmlns:a16="http://schemas.microsoft.com/office/drawing/2014/main" id="{4D585468-A2B5-0B43-BBEB-C686AC7BF02C}"/>
              </a:ext>
            </a:extLst>
          </p:cNvPr>
          <p:cNvSpPr txBox="1"/>
          <p:nvPr/>
        </p:nvSpPr>
        <p:spPr>
          <a:xfrm>
            <a:off x="6573527" y="2884862"/>
            <a:ext cx="4934299" cy="646331"/>
          </a:xfrm>
          <a:prstGeom prst="rect">
            <a:avLst/>
          </a:prstGeom>
          <a:noFill/>
        </p:spPr>
        <p:txBody>
          <a:bodyPr wrap="none" rtlCol="0">
            <a:spAutoFit/>
          </a:bodyPr>
          <a:lstStyle/>
          <a:p>
            <a:r>
              <a:rPr lang="en-US" dirty="0"/>
              <a:t>Example code providing </a:t>
            </a:r>
            <a:r>
              <a:rPr lang="en-US" dirty="0" err="1"/>
              <a:t>displayRemoveUserResult</a:t>
            </a:r>
            <a:r>
              <a:rPr lang="en-US" dirty="0"/>
              <a:t>:</a:t>
            </a:r>
          </a:p>
          <a:p>
            <a:endParaRPr lang="en-US" dirty="0"/>
          </a:p>
        </p:txBody>
      </p:sp>
    </p:spTree>
    <p:extLst>
      <p:ext uri="{BB962C8B-B14F-4D97-AF65-F5344CB8AC3E}">
        <p14:creationId xmlns:p14="http://schemas.microsoft.com/office/powerpoint/2010/main" val="1209823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4" name="Picture 13" descr="One in a crowd">
            <a:extLst>
              <a:ext uri="{FF2B5EF4-FFF2-40B4-BE49-F238E27FC236}">
                <a16:creationId xmlns:a16="http://schemas.microsoft.com/office/drawing/2014/main" id="{F8D5C0E4-11B1-4F8D-B6E3-0A4A3FE93221}"/>
              </a:ext>
            </a:extLst>
          </p:cNvPr>
          <p:cNvPicPr>
            <a:picLocks noChangeAspect="1"/>
          </p:cNvPicPr>
          <p:nvPr/>
        </p:nvPicPr>
        <p:blipFill rotWithShape="1">
          <a:blip r:embed="rId3"/>
          <a:srcRect t="8058" r="-1" b="16923"/>
          <a:stretch/>
        </p:blipFill>
        <p:spPr>
          <a:xfrm>
            <a:off x="20" y="10"/>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FF4B35-D0EE-254F-9BFD-707085F810E3}"/>
              </a:ext>
            </a:extLst>
          </p:cNvPr>
          <p:cNvSpPr>
            <a:spLocks noGrp="1"/>
          </p:cNvSpPr>
          <p:nvPr>
            <p:ph type="title"/>
          </p:nvPr>
        </p:nvSpPr>
        <p:spPr>
          <a:xfrm>
            <a:off x="618063" y="4545503"/>
            <a:ext cx="9265771" cy="622836"/>
          </a:xfrm>
        </p:spPr>
        <p:txBody>
          <a:bodyPr>
            <a:normAutofit/>
          </a:bodyPr>
          <a:lstStyle/>
          <a:p>
            <a:pPr algn="ctr"/>
            <a:r>
              <a:rPr lang="en-US" sz="3600" dirty="0"/>
              <a:t>Small Group Work Time</a:t>
            </a:r>
          </a:p>
        </p:txBody>
      </p:sp>
      <p:sp>
        <p:nvSpPr>
          <p:cNvPr id="3" name="Content Placeholder 2">
            <a:extLst>
              <a:ext uri="{FF2B5EF4-FFF2-40B4-BE49-F238E27FC236}">
                <a16:creationId xmlns:a16="http://schemas.microsoft.com/office/drawing/2014/main" id="{5A37CDCB-DCC6-5640-B27F-A74EA95974D6}"/>
              </a:ext>
            </a:extLst>
          </p:cNvPr>
          <p:cNvSpPr>
            <a:spLocks noGrp="1"/>
          </p:cNvSpPr>
          <p:nvPr>
            <p:ph idx="1"/>
          </p:nvPr>
        </p:nvSpPr>
        <p:spPr>
          <a:xfrm>
            <a:off x="618063" y="4856921"/>
            <a:ext cx="9565028" cy="1249240"/>
          </a:xfrm>
        </p:spPr>
        <p:txBody>
          <a:bodyPr>
            <a:normAutofit/>
          </a:bodyPr>
          <a:lstStyle/>
          <a:p>
            <a:endParaRPr lang="en-US" sz="1800" b="1" dirty="0"/>
          </a:p>
          <a:p>
            <a:endParaRPr lang="en-US" sz="1800" dirty="0"/>
          </a:p>
        </p:txBody>
      </p:sp>
    </p:spTree>
    <p:extLst>
      <p:ext uri="{BB962C8B-B14F-4D97-AF65-F5344CB8AC3E}">
        <p14:creationId xmlns:p14="http://schemas.microsoft.com/office/powerpoint/2010/main" val="3990125167"/>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FFF1-40D7-D247-A7E4-B368BE97A768}"/>
              </a:ext>
            </a:extLst>
          </p:cNvPr>
          <p:cNvSpPr>
            <a:spLocks noGrp="1"/>
          </p:cNvSpPr>
          <p:nvPr>
            <p:ph type="title"/>
          </p:nvPr>
        </p:nvSpPr>
        <p:spPr/>
        <p:txBody>
          <a:bodyPr/>
          <a:lstStyle/>
          <a:p>
            <a:r>
              <a:rPr lang="en-US" dirty="0"/>
              <a:t>Work on </a:t>
            </a:r>
            <a:r>
              <a:rPr lang="en-US" dirty="0" err="1"/>
              <a:t>YourShare</a:t>
            </a:r>
            <a:r>
              <a:rPr lang="en-US" dirty="0"/>
              <a:t> Project</a:t>
            </a:r>
          </a:p>
        </p:txBody>
      </p:sp>
      <p:sp>
        <p:nvSpPr>
          <p:cNvPr id="3" name="Content Placeholder 2">
            <a:extLst>
              <a:ext uri="{FF2B5EF4-FFF2-40B4-BE49-F238E27FC236}">
                <a16:creationId xmlns:a16="http://schemas.microsoft.com/office/drawing/2014/main" id="{A992BC97-C462-1542-AA04-81A47F36BB6A}"/>
              </a:ext>
            </a:extLst>
          </p:cNvPr>
          <p:cNvSpPr>
            <a:spLocks noGrp="1"/>
          </p:cNvSpPr>
          <p:nvPr>
            <p:ph idx="1"/>
          </p:nvPr>
        </p:nvSpPr>
        <p:spPr/>
        <p:txBody>
          <a:bodyPr/>
          <a:lstStyle/>
          <a:p>
            <a:r>
              <a:rPr lang="en-US" b="0" i="0" dirty="0">
                <a:solidFill>
                  <a:srgbClr val="C9D1D9"/>
                </a:solidFill>
                <a:effectLst/>
                <a:latin typeface="-apple-system"/>
              </a:rPr>
              <a:t>If you haven't yet, clone the current group project to your machine</a:t>
            </a:r>
          </a:p>
          <a:p>
            <a:r>
              <a:rPr lang="en-US" b="0" i="0" dirty="0">
                <a:solidFill>
                  <a:srgbClr val="C9D1D9"/>
                </a:solidFill>
                <a:effectLst/>
                <a:latin typeface="-apple-system"/>
              </a:rPr>
              <a:t>Identify the components used in the App</a:t>
            </a:r>
          </a:p>
          <a:p>
            <a:r>
              <a:rPr lang="en-US" b="0" i="0" dirty="0">
                <a:solidFill>
                  <a:srgbClr val="C9D1D9"/>
                </a:solidFill>
                <a:effectLst/>
                <a:latin typeface="-apple-system"/>
              </a:rPr>
              <a:t>Using React Bootstrap, implement a Layout Grid using React Bootstrap &lt;Container/&gt;, &lt;Row/&gt;, and &lt;Col/&gt;</a:t>
            </a:r>
          </a:p>
          <a:p>
            <a:r>
              <a:rPr lang="en-US" b="0" i="0" dirty="0">
                <a:solidFill>
                  <a:srgbClr val="C9D1D9"/>
                </a:solidFill>
                <a:effectLst/>
                <a:latin typeface="-apple-system"/>
              </a:rPr>
              <a:t>You can implement a React Bootstrap &lt;Table/&gt;, akin the project specifications</a:t>
            </a:r>
          </a:p>
          <a:p>
            <a:r>
              <a:rPr lang="en-US" b="0" i="0" dirty="0">
                <a:solidFill>
                  <a:srgbClr val="C9D1D9"/>
                </a:solidFill>
                <a:effectLst/>
                <a:latin typeface="-apple-system"/>
              </a:rPr>
              <a:t>Apply what you learned on the </a:t>
            </a:r>
            <a:r>
              <a:rPr lang="en-US" b="0" i="0" dirty="0" err="1">
                <a:solidFill>
                  <a:srgbClr val="C9D1D9"/>
                </a:solidFill>
                <a:effectLst/>
                <a:latin typeface="-apple-system"/>
              </a:rPr>
              <a:t>YourShare</a:t>
            </a:r>
            <a:r>
              <a:rPr lang="en-US" b="0" i="0" dirty="0">
                <a:solidFill>
                  <a:srgbClr val="C9D1D9"/>
                </a:solidFill>
                <a:effectLst/>
                <a:latin typeface="-apple-system"/>
              </a:rPr>
              <a:t> project.</a:t>
            </a:r>
          </a:p>
          <a:p>
            <a:r>
              <a:rPr lang="en-US" b="0" i="0" dirty="0">
                <a:solidFill>
                  <a:srgbClr val="C9D1D9"/>
                </a:solidFill>
                <a:effectLst/>
                <a:latin typeface="-apple-system"/>
              </a:rPr>
              <a:t> Each team member enhanced the screen she/he is responsible of with Bootstrap components/Fluent UI and Lottie elements.</a:t>
            </a:r>
            <a:endParaRPr lang="en-US" dirty="0"/>
          </a:p>
        </p:txBody>
      </p:sp>
    </p:spTree>
    <p:extLst>
      <p:ext uri="{BB962C8B-B14F-4D97-AF65-F5344CB8AC3E}">
        <p14:creationId xmlns:p14="http://schemas.microsoft.com/office/powerpoint/2010/main" val="1287267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91EDD-8B63-FD46-A67A-E0CC0E27B32F}"/>
              </a:ext>
            </a:extLst>
          </p:cNvPr>
          <p:cNvSpPr>
            <a:spLocks noGrp="1"/>
          </p:cNvSpPr>
          <p:nvPr>
            <p:ph type="title"/>
          </p:nvPr>
        </p:nvSpPr>
        <p:spPr/>
        <p:txBody>
          <a:bodyPr/>
          <a:lstStyle/>
          <a:p>
            <a:r>
              <a:rPr lang="en-US" dirty="0"/>
              <a:t>Create Branches</a:t>
            </a:r>
          </a:p>
        </p:txBody>
      </p:sp>
      <p:sp>
        <p:nvSpPr>
          <p:cNvPr id="4" name="Content Placeholder 3">
            <a:extLst>
              <a:ext uri="{FF2B5EF4-FFF2-40B4-BE49-F238E27FC236}">
                <a16:creationId xmlns:a16="http://schemas.microsoft.com/office/drawing/2014/main" id="{E92FF4D0-0300-CD4F-AA72-6E1593CC89D4}"/>
              </a:ext>
            </a:extLst>
          </p:cNvPr>
          <p:cNvSpPr>
            <a:spLocks noGrp="1"/>
          </p:cNvSpPr>
          <p:nvPr>
            <p:ph idx="1"/>
          </p:nvPr>
        </p:nvSpPr>
        <p:spPr>
          <a:xfrm>
            <a:off x="913794" y="2076450"/>
            <a:ext cx="11024205" cy="4171949"/>
          </a:xfrm>
        </p:spPr>
        <p:txBody>
          <a:bodyPr>
            <a:normAutofit fontScale="77500" lnSpcReduction="20000"/>
          </a:bodyPr>
          <a:lstStyle/>
          <a:p>
            <a:r>
              <a:rPr lang="en-US" dirty="0"/>
              <a:t>Create a new branch</a:t>
            </a:r>
          </a:p>
          <a:p>
            <a:pPr lvl="1"/>
            <a:r>
              <a:rPr lang="en-US" dirty="0"/>
              <a:t>Two-step method: $</a:t>
            </a:r>
            <a:r>
              <a:rPr lang="en-US" b="1" dirty="0"/>
              <a:t>git branch NEW-BRANCH-NAME </a:t>
            </a:r>
            <a:r>
              <a:rPr lang="en-US" dirty="0"/>
              <a:t>creates the branch and $</a:t>
            </a:r>
            <a:r>
              <a:rPr lang="en-US" b="1" dirty="0"/>
              <a:t>git checkout NEW-BRANCH-NAME</a:t>
            </a:r>
            <a:r>
              <a:rPr lang="en-US" dirty="0"/>
              <a:t> switch to the new branch</a:t>
            </a:r>
          </a:p>
          <a:p>
            <a:pPr lvl="1"/>
            <a:r>
              <a:rPr lang="en-US" dirty="0"/>
              <a:t>There’s a shortcut to create and checkout a new branch at once. You can use the -b option (for branch) with git checkout. The following commands do the same thing: </a:t>
            </a:r>
          </a:p>
          <a:p>
            <a:pPr marL="810000" lvl="2" indent="0" algn="ctr">
              <a:buNone/>
            </a:pPr>
            <a:r>
              <a:rPr lang="en-US" sz="1800" b="1" dirty="0"/>
              <a:t>$git checkout -b NEW-BRANCH-NAME</a:t>
            </a:r>
          </a:p>
          <a:p>
            <a:r>
              <a:rPr lang="en-US" dirty="0"/>
              <a:t>Edit, add and commit your files.</a:t>
            </a:r>
          </a:p>
          <a:p>
            <a:r>
              <a:rPr lang="en-US" dirty="0"/>
              <a:t>Check branches in your local :</a:t>
            </a:r>
            <a:endParaRPr lang="en-US" sz="2200" b="1" dirty="0"/>
          </a:p>
          <a:p>
            <a:pPr lvl="1"/>
            <a:r>
              <a:rPr lang="en-US" sz="2100" dirty="0"/>
              <a:t>To see local branches, run this command</a:t>
            </a:r>
            <a:r>
              <a:rPr lang="en-US" sz="2100" b="1" dirty="0"/>
              <a:t>: $git branch</a:t>
            </a:r>
          </a:p>
          <a:p>
            <a:pPr lvl="1"/>
            <a:r>
              <a:rPr lang="en-US" sz="2100" dirty="0"/>
              <a:t>To see remote branches, run this command: </a:t>
            </a:r>
            <a:r>
              <a:rPr lang="en-US" sz="2100" b="1" dirty="0"/>
              <a:t>git branch -r.</a:t>
            </a:r>
          </a:p>
          <a:p>
            <a:pPr lvl="1"/>
            <a:r>
              <a:rPr lang="en-US" sz="2100" dirty="0"/>
              <a:t>To see all local and remote branches, run this command: </a:t>
            </a:r>
            <a:r>
              <a:rPr lang="en-US" sz="2100" b="1" dirty="0"/>
              <a:t>$git branch -a.</a:t>
            </a:r>
          </a:p>
          <a:p>
            <a:pPr lvl="1"/>
            <a:endParaRPr lang="en-US" sz="2100" b="1" dirty="0"/>
          </a:p>
          <a:p>
            <a:pPr marL="36900" indent="0">
              <a:buNone/>
            </a:pPr>
            <a:br>
              <a:rPr lang="en-US" dirty="0"/>
            </a:br>
            <a:endParaRPr lang="en-US" dirty="0"/>
          </a:p>
        </p:txBody>
      </p:sp>
    </p:spTree>
    <p:extLst>
      <p:ext uri="{BB962C8B-B14F-4D97-AF65-F5344CB8AC3E}">
        <p14:creationId xmlns:p14="http://schemas.microsoft.com/office/powerpoint/2010/main" val="1658900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91EDD-8B63-FD46-A67A-E0CC0E27B32F}"/>
              </a:ext>
            </a:extLst>
          </p:cNvPr>
          <p:cNvSpPr>
            <a:spLocks noGrp="1"/>
          </p:cNvSpPr>
          <p:nvPr>
            <p:ph type="title"/>
          </p:nvPr>
        </p:nvSpPr>
        <p:spPr/>
        <p:txBody>
          <a:bodyPr>
            <a:normAutofit fontScale="90000"/>
          </a:bodyPr>
          <a:lstStyle/>
          <a:p>
            <a:r>
              <a:rPr lang="en-US" sz="4000" b="0" i="0" dirty="0">
                <a:solidFill>
                  <a:schemeClr val="tx1"/>
                </a:solidFill>
                <a:effectLst/>
                <a:latin typeface="-apple-system"/>
              </a:rPr>
              <a:t>Push Branch to remote repository</a:t>
            </a:r>
            <a:br>
              <a:rPr lang="en-US" sz="4000" b="0" i="0" dirty="0">
                <a:solidFill>
                  <a:schemeClr val="tx1"/>
                </a:solidFill>
                <a:effectLst/>
                <a:latin typeface="-apple-system"/>
              </a:rPr>
            </a:br>
            <a:r>
              <a:rPr lang="en-US" sz="4000" b="0" i="0" dirty="0">
                <a:solidFill>
                  <a:schemeClr val="tx1"/>
                </a:solidFill>
                <a:effectLst/>
                <a:latin typeface="-apple-system"/>
              </a:rPr>
              <a:t>&amp;</a:t>
            </a:r>
            <a:br>
              <a:rPr lang="en-US" sz="4000" b="0" i="0" dirty="0">
                <a:solidFill>
                  <a:schemeClr val="tx1"/>
                </a:solidFill>
                <a:effectLst/>
                <a:latin typeface="-apple-system"/>
              </a:rPr>
            </a:br>
            <a:r>
              <a:rPr lang="en-US" dirty="0"/>
              <a:t>Pull from Remote to Local </a:t>
            </a:r>
          </a:p>
        </p:txBody>
      </p:sp>
      <p:sp>
        <p:nvSpPr>
          <p:cNvPr id="4" name="Content Placeholder 3">
            <a:extLst>
              <a:ext uri="{FF2B5EF4-FFF2-40B4-BE49-F238E27FC236}">
                <a16:creationId xmlns:a16="http://schemas.microsoft.com/office/drawing/2014/main" id="{E92FF4D0-0300-CD4F-AA72-6E1593CC89D4}"/>
              </a:ext>
            </a:extLst>
          </p:cNvPr>
          <p:cNvSpPr>
            <a:spLocks noGrp="1"/>
          </p:cNvSpPr>
          <p:nvPr>
            <p:ph idx="1"/>
          </p:nvPr>
        </p:nvSpPr>
        <p:spPr>
          <a:xfrm>
            <a:off x="913794" y="2076450"/>
            <a:ext cx="11024205" cy="4171949"/>
          </a:xfrm>
        </p:spPr>
        <p:txBody>
          <a:bodyPr>
            <a:normAutofit fontScale="77500" lnSpcReduction="20000"/>
          </a:bodyPr>
          <a:lstStyle/>
          <a:p>
            <a:r>
              <a:rPr lang="en-US" sz="2200" b="0" i="0" dirty="0">
                <a:solidFill>
                  <a:schemeClr val="tx1"/>
                </a:solidFill>
                <a:effectLst/>
                <a:latin typeface="-apple-system"/>
              </a:rPr>
              <a:t>Push your branch to the remote repository: $</a:t>
            </a:r>
            <a:r>
              <a:rPr lang="en-US" sz="2800" b="1" i="0" dirty="0">
                <a:solidFill>
                  <a:schemeClr val="tx1"/>
                </a:solidFill>
                <a:effectLst/>
                <a:latin typeface="-apple-system"/>
              </a:rPr>
              <a:t>git push -u origin </a:t>
            </a:r>
            <a:r>
              <a:rPr lang="en-US" sz="2800" b="1" i="0" dirty="0" err="1">
                <a:solidFill>
                  <a:schemeClr val="tx1"/>
                </a:solidFill>
                <a:effectLst/>
                <a:latin typeface="-apple-system"/>
              </a:rPr>
              <a:t>feature_branch_name</a:t>
            </a:r>
            <a:r>
              <a:rPr lang="en-US" sz="2800" b="1" i="0" dirty="0">
                <a:solidFill>
                  <a:schemeClr val="tx1"/>
                </a:solidFill>
                <a:effectLst/>
                <a:latin typeface="-apple-system"/>
              </a:rPr>
              <a:t> </a:t>
            </a:r>
          </a:p>
          <a:p>
            <a:pPr lvl="1"/>
            <a:r>
              <a:rPr lang="en-US" sz="2000" b="0" i="0" dirty="0">
                <a:solidFill>
                  <a:schemeClr val="tx1"/>
                </a:solidFill>
                <a:effectLst/>
                <a:latin typeface="-apple-system"/>
              </a:rPr>
              <a:t>check the remote repository in GitHub.</a:t>
            </a:r>
          </a:p>
          <a:p>
            <a:pPr lvl="1"/>
            <a:r>
              <a:rPr lang="en-US" sz="2000" b="0" i="0" dirty="0">
                <a:solidFill>
                  <a:schemeClr val="tx1"/>
                </a:solidFill>
                <a:effectLst/>
                <a:latin typeface="-apple-system"/>
              </a:rPr>
              <a:t>the -u flag (upstream) when you make your first push to track a remote branch</a:t>
            </a:r>
          </a:p>
          <a:p>
            <a:endParaRPr lang="en-US" sz="2200" b="0" i="0" dirty="0">
              <a:solidFill>
                <a:schemeClr val="tx1"/>
              </a:solidFill>
              <a:effectLst/>
              <a:latin typeface="-apple-system"/>
            </a:endParaRPr>
          </a:p>
          <a:p>
            <a:r>
              <a:rPr lang="en-US" sz="2200" b="0" i="0" dirty="0">
                <a:solidFill>
                  <a:schemeClr val="tx1"/>
                </a:solidFill>
                <a:effectLst/>
                <a:latin typeface="-apple-system"/>
              </a:rPr>
              <a:t>Pull from the remote branch</a:t>
            </a:r>
            <a:r>
              <a:rPr lang="en-US" sz="2200" b="1" i="0" dirty="0">
                <a:solidFill>
                  <a:schemeClr val="tx1"/>
                </a:solidFill>
                <a:effectLst/>
                <a:latin typeface="-apple-system"/>
              </a:rPr>
              <a:t>:$ git pull --rebase origin &lt;Branch-Name&gt;</a:t>
            </a:r>
          </a:p>
          <a:p>
            <a:endParaRPr lang="en-US" sz="2200" b="1" i="0" dirty="0">
              <a:solidFill>
                <a:schemeClr val="tx1"/>
              </a:solidFill>
              <a:effectLst/>
              <a:latin typeface="-apple-system"/>
            </a:endParaRPr>
          </a:p>
          <a:p>
            <a:pPr marL="36900" indent="0">
              <a:buNone/>
            </a:pPr>
            <a:r>
              <a:rPr lang="en-US" sz="2200" b="1" i="0" dirty="0">
                <a:solidFill>
                  <a:schemeClr val="tx1"/>
                </a:solidFill>
                <a:effectLst/>
                <a:latin typeface="-apple-system"/>
              </a:rPr>
              <a:t>Other useful Commands to work on Branches</a:t>
            </a:r>
          </a:p>
          <a:p>
            <a:r>
              <a:rPr lang="en-US" sz="2200" b="1" i="1" u="sng" dirty="0">
                <a:solidFill>
                  <a:schemeClr val="tx1"/>
                </a:solidFill>
                <a:effectLst/>
                <a:latin typeface="-apple-system"/>
              </a:rPr>
              <a:t>Rename a branch </a:t>
            </a:r>
            <a:r>
              <a:rPr lang="en-US" sz="2200" b="0" i="0" dirty="0">
                <a:solidFill>
                  <a:schemeClr val="tx1"/>
                </a:solidFill>
                <a:effectLst/>
                <a:latin typeface="-apple-system"/>
              </a:rPr>
              <a:t>- To rename a branch, run the command: </a:t>
            </a:r>
            <a:r>
              <a:rPr lang="en-US" sz="2200" b="1" i="0" dirty="0">
                <a:solidFill>
                  <a:schemeClr val="tx1"/>
                </a:solidFill>
                <a:effectLst/>
                <a:latin typeface="-apple-system"/>
              </a:rPr>
              <a:t>$ git branch -m OLD-BRANCH-NAME NEW-BRANCH-NAME</a:t>
            </a:r>
            <a:r>
              <a:rPr lang="en-US" sz="2200" b="0" i="0" dirty="0">
                <a:solidFill>
                  <a:schemeClr val="tx1"/>
                </a:solidFill>
                <a:effectLst/>
                <a:latin typeface="-apple-system"/>
              </a:rPr>
              <a:t> Alternative </a:t>
            </a:r>
            <a:r>
              <a:rPr lang="en-US" sz="2200" b="1" i="0" dirty="0">
                <a:solidFill>
                  <a:schemeClr val="tx1"/>
                </a:solidFill>
                <a:effectLst/>
                <a:latin typeface="-apple-system"/>
              </a:rPr>
              <a:t>git branch --move OLD-BRANCH-NAME NEW-BRANCH-NAME</a:t>
            </a:r>
          </a:p>
          <a:p>
            <a:r>
              <a:rPr lang="en-US" sz="2200" b="1" i="1" u="sng" dirty="0">
                <a:solidFill>
                  <a:schemeClr val="tx1"/>
                </a:solidFill>
                <a:effectLst/>
                <a:latin typeface="-apple-system"/>
              </a:rPr>
              <a:t>Delete a branch </a:t>
            </a:r>
            <a:r>
              <a:rPr lang="en-US" sz="2200" b="0" i="0" dirty="0">
                <a:solidFill>
                  <a:schemeClr val="tx1"/>
                </a:solidFill>
                <a:effectLst/>
                <a:latin typeface="-apple-system"/>
              </a:rPr>
              <a:t>- Git won’t let you delete a branch that you’re currently on. You first need to checkout a different branch, then run the command: </a:t>
            </a:r>
            <a:r>
              <a:rPr lang="en-US" sz="2200" b="1" i="0" dirty="0">
                <a:solidFill>
                  <a:schemeClr val="tx1"/>
                </a:solidFill>
                <a:effectLst/>
                <a:latin typeface="-apple-system"/>
              </a:rPr>
              <a:t>$ git branch -d BRANCH-TO-DELETE </a:t>
            </a:r>
            <a:r>
              <a:rPr lang="en-US" sz="2200" b="0" i="0" dirty="0">
                <a:solidFill>
                  <a:schemeClr val="tx1"/>
                </a:solidFill>
                <a:effectLst/>
                <a:latin typeface="-apple-system"/>
              </a:rPr>
              <a:t>- Alternative: </a:t>
            </a:r>
            <a:r>
              <a:rPr lang="en-US" sz="2200" b="1" i="0" dirty="0">
                <a:solidFill>
                  <a:schemeClr val="tx1"/>
                </a:solidFill>
                <a:effectLst/>
                <a:latin typeface="-apple-system"/>
              </a:rPr>
              <a:t>$git branch --delete BRANCH-TO-DELETE</a:t>
            </a:r>
            <a:endParaRPr lang="en-US" sz="2100" b="1" dirty="0"/>
          </a:p>
          <a:p>
            <a:pPr marL="36900" indent="0">
              <a:buNone/>
            </a:pPr>
            <a:br>
              <a:rPr lang="en-US" dirty="0"/>
            </a:br>
            <a:endParaRPr lang="en-US" dirty="0"/>
          </a:p>
        </p:txBody>
      </p:sp>
    </p:spTree>
    <p:extLst>
      <p:ext uri="{BB962C8B-B14F-4D97-AF65-F5344CB8AC3E}">
        <p14:creationId xmlns:p14="http://schemas.microsoft.com/office/powerpoint/2010/main" val="3213163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CA7-2785-A944-9F61-34CBEA3314D4}"/>
              </a:ext>
            </a:extLst>
          </p:cNvPr>
          <p:cNvSpPr>
            <a:spLocks noGrp="1"/>
          </p:cNvSpPr>
          <p:nvPr>
            <p:ph type="title"/>
          </p:nvPr>
        </p:nvSpPr>
        <p:spPr/>
        <p:txBody>
          <a:bodyPr/>
          <a:lstStyle/>
          <a:p>
            <a:r>
              <a:rPr lang="en-US" dirty="0"/>
              <a:t>Set up a Firebase project</a:t>
            </a:r>
          </a:p>
        </p:txBody>
      </p:sp>
      <p:sp>
        <p:nvSpPr>
          <p:cNvPr id="4" name="Text Placeholder 3">
            <a:extLst>
              <a:ext uri="{FF2B5EF4-FFF2-40B4-BE49-F238E27FC236}">
                <a16:creationId xmlns:a16="http://schemas.microsoft.com/office/drawing/2014/main" id="{BDC2CDB9-39C2-8840-8718-E1E4BFCE7B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6347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F970CF-777D-EF4D-8874-9F678CD4EBD1}"/>
              </a:ext>
            </a:extLst>
          </p:cNvPr>
          <p:cNvSpPr>
            <a:spLocks noGrp="1"/>
          </p:cNvSpPr>
          <p:nvPr>
            <p:ph type="title"/>
          </p:nvPr>
        </p:nvSpPr>
        <p:spPr>
          <a:xfrm>
            <a:off x="1370693" y="4406537"/>
            <a:ext cx="9440034" cy="1088336"/>
          </a:xfrm>
        </p:spPr>
        <p:txBody>
          <a:bodyPr vert="horz" lIns="91440" tIns="45720" rIns="91440" bIns="45720" rtlCol="0" anchor="b">
            <a:normAutofit/>
          </a:bodyPr>
          <a:lstStyle/>
          <a:p>
            <a:pPr>
              <a:lnSpc>
                <a:spcPct val="90000"/>
              </a:lnSpc>
            </a:pPr>
            <a:r>
              <a:rPr lang="en-US" sz="3700" b="1" i="0" dirty="0"/>
              <a:t>$ git pull --rebase origin &lt;Branch-Name&gt;</a:t>
            </a:r>
          </a:p>
          <a:p>
            <a:pPr>
              <a:lnSpc>
                <a:spcPct val="90000"/>
              </a:lnSpc>
            </a:pPr>
            <a:endParaRPr lang="en-US" sz="3700" dirty="0"/>
          </a:p>
        </p:txBody>
      </p:sp>
      <p:pic>
        <p:nvPicPr>
          <p:cNvPr id="5" name="Content Placeholder 4" descr="Text&#10;&#10;Description automatically generated">
            <a:extLst>
              <a:ext uri="{FF2B5EF4-FFF2-40B4-BE49-F238E27FC236}">
                <a16:creationId xmlns:a16="http://schemas.microsoft.com/office/drawing/2014/main" id="{E1FDA882-CFE5-914A-A8C6-78AB703BCD10}"/>
              </a:ext>
            </a:extLst>
          </p:cNvPr>
          <p:cNvPicPr>
            <a:picLocks noGrp="1" noChangeAspect="1"/>
          </p:cNvPicPr>
          <p:nvPr>
            <p:ph idx="1"/>
          </p:nvPr>
        </p:nvPicPr>
        <p:blipFill rotWithShape="1">
          <a:blip r:embed="rId3"/>
          <a:srcRect b="17963"/>
          <a:stretch/>
        </p:blipFill>
        <p:spPr>
          <a:xfrm>
            <a:off x="643338" y="1050767"/>
            <a:ext cx="10912112" cy="2842248"/>
          </a:xfrm>
          <a:prstGeom prst="rect">
            <a:avLst/>
          </a:prstGeom>
        </p:spPr>
      </p:pic>
    </p:spTree>
    <p:extLst>
      <p:ext uri="{BB962C8B-B14F-4D97-AF65-F5344CB8AC3E}">
        <p14:creationId xmlns:p14="http://schemas.microsoft.com/office/powerpoint/2010/main" val="3400667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4A8497-CC32-7445-9A7C-3D0C963B3D28}"/>
              </a:ext>
            </a:extLst>
          </p:cNvPr>
          <p:cNvSpPr>
            <a:spLocks noGrp="1"/>
          </p:cNvSpPr>
          <p:nvPr>
            <p:ph type="title"/>
          </p:nvPr>
        </p:nvSpPr>
        <p:spPr/>
        <p:txBody>
          <a:bodyPr/>
          <a:lstStyle/>
          <a:p>
            <a:r>
              <a:rPr lang="en-US" dirty="0"/>
              <a:t>GitHub Workflow</a:t>
            </a:r>
          </a:p>
        </p:txBody>
      </p:sp>
      <p:pic>
        <p:nvPicPr>
          <p:cNvPr id="3" name="Content Placeholder 2">
            <a:extLst>
              <a:ext uri="{FF2B5EF4-FFF2-40B4-BE49-F238E27FC236}">
                <a16:creationId xmlns:a16="http://schemas.microsoft.com/office/drawing/2014/main" id="{5DED93FA-12DE-C342-8B46-F0724D488168}"/>
              </a:ext>
            </a:extLst>
          </p:cNvPr>
          <p:cNvPicPr>
            <a:picLocks noGrp="1" noChangeAspect="1"/>
          </p:cNvPicPr>
          <p:nvPr>
            <p:ph sz="half" idx="1"/>
          </p:nvPr>
        </p:nvPicPr>
        <p:blipFill>
          <a:blip r:embed="rId2"/>
          <a:stretch>
            <a:fillRect/>
          </a:stretch>
        </p:blipFill>
        <p:spPr>
          <a:xfrm>
            <a:off x="2302933" y="2336800"/>
            <a:ext cx="7852952" cy="3176655"/>
          </a:xfrm>
        </p:spPr>
      </p:pic>
    </p:spTree>
    <p:extLst>
      <p:ext uri="{BB962C8B-B14F-4D97-AF65-F5344CB8AC3E}">
        <p14:creationId xmlns:p14="http://schemas.microsoft.com/office/powerpoint/2010/main" val="1166458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AB769-9635-4A0E-8861-BB3FE8396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535E7-DDF8-F340-BCBD-E96D37E0F940}"/>
              </a:ext>
            </a:extLst>
          </p:cNvPr>
          <p:cNvSpPr>
            <a:spLocks noGrp="1"/>
          </p:cNvSpPr>
          <p:nvPr>
            <p:ph type="title"/>
          </p:nvPr>
        </p:nvSpPr>
        <p:spPr>
          <a:xfrm>
            <a:off x="5715299" y="3429000"/>
            <a:ext cx="5441285" cy="2364964"/>
          </a:xfrm>
        </p:spPr>
        <p:txBody>
          <a:bodyPr vert="horz" lIns="91440" tIns="45720" rIns="91440" bIns="45720" rtlCol="0" anchor="b">
            <a:normAutofit/>
          </a:bodyPr>
          <a:lstStyle/>
          <a:p>
            <a:pPr>
              <a:lnSpc>
                <a:spcPct val="90000"/>
              </a:lnSpc>
            </a:pPr>
            <a:r>
              <a:rPr lang="en-US" sz="5400" b="1" u="sng" dirty="0"/>
              <a:t>Demo 2</a:t>
            </a:r>
            <a:br>
              <a:rPr lang="en-US" sz="5400" dirty="0"/>
            </a:br>
            <a:r>
              <a:rPr lang="en-US" sz="5400" dirty="0"/>
              <a:t>Pull Request and Git Conflict</a:t>
            </a:r>
          </a:p>
        </p:txBody>
      </p:sp>
      <p:pic>
        <p:nvPicPr>
          <p:cNvPr id="10" name="Picture 9">
            <a:extLst>
              <a:ext uri="{FF2B5EF4-FFF2-40B4-BE49-F238E27FC236}">
                <a16:creationId xmlns:a16="http://schemas.microsoft.com/office/drawing/2014/main" id="{DBF7BBCC-A085-493E-83D9-01D4F8E88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 name="Picture 3" descr="Computer script on a screen">
            <a:extLst>
              <a:ext uri="{FF2B5EF4-FFF2-40B4-BE49-F238E27FC236}">
                <a16:creationId xmlns:a16="http://schemas.microsoft.com/office/drawing/2014/main" id="{FE739BEE-DAFA-451F-B90A-AA638070A8AA}"/>
              </a:ext>
            </a:extLst>
          </p:cNvPr>
          <p:cNvPicPr>
            <a:picLocks noChangeAspect="1"/>
          </p:cNvPicPr>
          <p:nvPr/>
        </p:nvPicPr>
        <p:blipFill rotWithShape="1">
          <a:blip r:embed="rId5"/>
          <a:srcRect l="7865" r="47638" b="-1"/>
          <a:stretch/>
        </p:blipFill>
        <p:spPr>
          <a:xfrm>
            <a:off x="20" y="10"/>
            <a:ext cx="4571629" cy="6857990"/>
          </a:xfrm>
          <a:prstGeom prst="rect">
            <a:avLst/>
          </a:prstGeom>
        </p:spPr>
      </p:pic>
    </p:spTree>
    <p:extLst>
      <p:ext uri="{BB962C8B-B14F-4D97-AF65-F5344CB8AC3E}">
        <p14:creationId xmlns:p14="http://schemas.microsoft.com/office/powerpoint/2010/main" val="2891327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58F9-8757-2240-B711-06056E95F79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0237139-AE57-904D-A416-320E9CD333FC}"/>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04897E8-506E-8946-9E2A-1533641E94B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5B11FF6C-C5E8-3E48-8928-404B5D213919}"/>
              </a:ext>
            </a:extLst>
          </p:cNvPr>
          <p:cNvPicPr>
            <a:picLocks noChangeAspect="1"/>
          </p:cNvPicPr>
          <p:nvPr/>
        </p:nvPicPr>
        <p:blipFill>
          <a:blip r:embed="rId2"/>
          <a:stretch>
            <a:fillRect/>
          </a:stretch>
        </p:blipFill>
        <p:spPr>
          <a:xfrm>
            <a:off x="1810382" y="267619"/>
            <a:ext cx="7980390" cy="2950644"/>
          </a:xfrm>
          <a:prstGeom prst="rect">
            <a:avLst/>
          </a:prstGeom>
        </p:spPr>
      </p:pic>
      <p:pic>
        <p:nvPicPr>
          <p:cNvPr id="8" name="Picture 7">
            <a:extLst>
              <a:ext uri="{FF2B5EF4-FFF2-40B4-BE49-F238E27FC236}">
                <a16:creationId xmlns:a16="http://schemas.microsoft.com/office/drawing/2014/main" id="{69FC2ADF-91A7-E14E-A6CB-62168EEC1050}"/>
              </a:ext>
            </a:extLst>
          </p:cNvPr>
          <p:cNvPicPr>
            <a:picLocks noChangeAspect="1"/>
          </p:cNvPicPr>
          <p:nvPr/>
        </p:nvPicPr>
        <p:blipFill>
          <a:blip r:embed="rId3"/>
          <a:stretch>
            <a:fillRect/>
          </a:stretch>
        </p:blipFill>
        <p:spPr>
          <a:xfrm>
            <a:off x="61212" y="3217442"/>
            <a:ext cx="6391869" cy="3622673"/>
          </a:xfrm>
          <a:prstGeom prst="rect">
            <a:avLst/>
          </a:prstGeom>
        </p:spPr>
      </p:pic>
      <p:pic>
        <p:nvPicPr>
          <p:cNvPr id="10" name="Picture 9">
            <a:extLst>
              <a:ext uri="{FF2B5EF4-FFF2-40B4-BE49-F238E27FC236}">
                <a16:creationId xmlns:a16="http://schemas.microsoft.com/office/drawing/2014/main" id="{83A2A225-7A07-D54C-960D-44C839F2E973}"/>
              </a:ext>
            </a:extLst>
          </p:cNvPr>
          <p:cNvPicPr>
            <a:picLocks noChangeAspect="1"/>
          </p:cNvPicPr>
          <p:nvPr/>
        </p:nvPicPr>
        <p:blipFill>
          <a:blip r:embed="rId4"/>
          <a:stretch>
            <a:fillRect/>
          </a:stretch>
        </p:blipFill>
        <p:spPr>
          <a:xfrm>
            <a:off x="7305664" y="3253209"/>
            <a:ext cx="4592192" cy="3586906"/>
          </a:xfrm>
          <a:prstGeom prst="rect">
            <a:avLst/>
          </a:prstGeom>
        </p:spPr>
      </p:pic>
    </p:spTree>
    <p:extLst>
      <p:ext uri="{BB962C8B-B14F-4D97-AF65-F5344CB8AC3E}">
        <p14:creationId xmlns:p14="http://schemas.microsoft.com/office/powerpoint/2010/main" val="1621151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98A2EF-C417-394F-B7DE-3FFF274A72F3}"/>
              </a:ext>
            </a:extLst>
          </p:cNvPr>
          <p:cNvSpPr>
            <a:spLocks noGrp="1"/>
          </p:cNvSpPr>
          <p:nvPr>
            <p:ph type="title"/>
          </p:nvPr>
        </p:nvSpPr>
        <p:spPr/>
        <p:txBody>
          <a:bodyPr/>
          <a:lstStyle/>
          <a:p>
            <a:r>
              <a:rPr lang="en-US" dirty="0"/>
              <a:t>Git Conflict</a:t>
            </a:r>
          </a:p>
        </p:txBody>
      </p:sp>
      <p:pic>
        <p:nvPicPr>
          <p:cNvPr id="8" name="Content Placeholder 7" descr="Graphical user interface, application&#10;&#10;Description automatically generated with medium confidence">
            <a:extLst>
              <a:ext uri="{FF2B5EF4-FFF2-40B4-BE49-F238E27FC236}">
                <a16:creationId xmlns:a16="http://schemas.microsoft.com/office/drawing/2014/main" id="{70CE69E2-5929-5A4B-8A5A-1107EF0D2150}"/>
              </a:ext>
            </a:extLst>
          </p:cNvPr>
          <p:cNvPicPr>
            <a:picLocks noGrp="1" noChangeAspect="1"/>
          </p:cNvPicPr>
          <p:nvPr>
            <p:ph idx="1"/>
          </p:nvPr>
        </p:nvPicPr>
        <p:blipFill>
          <a:blip r:embed="rId2"/>
          <a:stretch>
            <a:fillRect/>
          </a:stretch>
        </p:blipFill>
        <p:spPr>
          <a:xfrm>
            <a:off x="914400" y="2778874"/>
            <a:ext cx="10353675" cy="2309901"/>
          </a:xfrm>
        </p:spPr>
      </p:pic>
    </p:spTree>
    <p:extLst>
      <p:ext uri="{BB962C8B-B14F-4D97-AF65-F5344CB8AC3E}">
        <p14:creationId xmlns:p14="http://schemas.microsoft.com/office/powerpoint/2010/main" val="746270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AB769-9635-4A0E-8861-BB3FE8396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535E7-DDF8-F340-BCBD-E96D37E0F940}"/>
              </a:ext>
            </a:extLst>
          </p:cNvPr>
          <p:cNvSpPr>
            <a:spLocks noGrp="1"/>
          </p:cNvSpPr>
          <p:nvPr>
            <p:ph type="title"/>
          </p:nvPr>
        </p:nvSpPr>
        <p:spPr>
          <a:xfrm>
            <a:off x="5715299" y="2108200"/>
            <a:ext cx="5441285" cy="2364964"/>
          </a:xfrm>
        </p:spPr>
        <p:txBody>
          <a:bodyPr vert="horz" lIns="91440" tIns="45720" rIns="91440" bIns="45720" rtlCol="0" anchor="b">
            <a:normAutofit/>
          </a:bodyPr>
          <a:lstStyle/>
          <a:p>
            <a:pPr>
              <a:lnSpc>
                <a:spcPct val="90000"/>
              </a:lnSpc>
            </a:pPr>
            <a:r>
              <a:rPr lang="en-US" sz="5400" b="1" u="sng" dirty="0"/>
              <a:t>Demo 3</a:t>
            </a:r>
            <a:br>
              <a:rPr lang="en-US" sz="5400" dirty="0"/>
            </a:br>
            <a:r>
              <a:rPr lang="en-US" sz="5400" dirty="0"/>
              <a:t>Push and Pull From Remote</a:t>
            </a:r>
          </a:p>
        </p:txBody>
      </p:sp>
      <p:pic>
        <p:nvPicPr>
          <p:cNvPr id="10" name="Picture 9">
            <a:extLst>
              <a:ext uri="{FF2B5EF4-FFF2-40B4-BE49-F238E27FC236}">
                <a16:creationId xmlns:a16="http://schemas.microsoft.com/office/drawing/2014/main" id="{DBF7BBCC-A085-493E-83D9-01D4F8E88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 name="Picture 3" descr="Computer script on a screen">
            <a:extLst>
              <a:ext uri="{FF2B5EF4-FFF2-40B4-BE49-F238E27FC236}">
                <a16:creationId xmlns:a16="http://schemas.microsoft.com/office/drawing/2014/main" id="{FE739BEE-DAFA-451F-B90A-AA638070A8AA}"/>
              </a:ext>
            </a:extLst>
          </p:cNvPr>
          <p:cNvPicPr>
            <a:picLocks noChangeAspect="1"/>
          </p:cNvPicPr>
          <p:nvPr/>
        </p:nvPicPr>
        <p:blipFill rotWithShape="1">
          <a:blip r:embed="rId5"/>
          <a:srcRect l="7865" r="47638" b="-1"/>
          <a:stretch/>
        </p:blipFill>
        <p:spPr>
          <a:xfrm>
            <a:off x="20" y="10"/>
            <a:ext cx="4571629" cy="6857990"/>
          </a:xfrm>
          <a:prstGeom prst="rect">
            <a:avLst/>
          </a:prstGeom>
        </p:spPr>
      </p:pic>
    </p:spTree>
    <p:extLst>
      <p:ext uri="{BB962C8B-B14F-4D97-AF65-F5344CB8AC3E}">
        <p14:creationId xmlns:p14="http://schemas.microsoft.com/office/powerpoint/2010/main" val="1461222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6E0D-38C7-2D4E-BBE1-BB36E8D2FEDF}"/>
              </a:ext>
            </a:extLst>
          </p:cNvPr>
          <p:cNvSpPr>
            <a:spLocks noGrp="1"/>
          </p:cNvSpPr>
          <p:nvPr>
            <p:ph type="title"/>
          </p:nvPr>
        </p:nvSpPr>
        <p:spPr>
          <a:xfrm>
            <a:off x="1091595" y="1990725"/>
            <a:ext cx="10353762" cy="1257300"/>
          </a:xfrm>
        </p:spPr>
        <p:txBody>
          <a:bodyPr>
            <a:normAutofit fontScale="90000"/>
          </a:bodyPr>
          <a:lstStyle/>
          <a:p>
            <a:r>
              <a:rPr lang="en-US" dirty="0"/>
              <a:t>Play with this Interactive online tutorial for practicing Git branching</a:t>
            </a:r>
            <a:br>
              <a:rPr lang="en-US" dirty="0"/>
            </a:br>
            <a:endParaRPr lang="en-US" dirty="0"/>
          </a:p>
        </p:txBody>
      </p:sp>
      <p:sp>
        <p:nvSpPr>
          <p:cNvPr id="3" name="Content Placeholder 2">
            <a:extLst>
              <a:ext uri="{FF2B5EF4-FFF2-40B4-BE49-F238E27FC236}">
                <a16:creationId xmlns:a16="http://schemas.microsoft.com/office/drawing/2014/main" id="{19FCCC0E-D5B8-F749-A7ED-CFAD35EAC38B}"/>
              </a:ext>
            </a:extLst>
          </p:cNvPr>
          <p:cNvSpPr>
            <a:spLocks noGrp="1"/>
          </p:cNvSpPr>
          <p:nvPr>
            <p:ph idx="1"/>
          </p:nvPr>
        </p:nvSpPr>
        <p:spPr>
          <a:xfrm>
            <a:off x="1802795" y="3609975"/>
            <a:ext cx="9347805" cy="2152649"/>
          </a:xfrm>
        </p:spPr>
        <p:txBody>
          <a:bodyPr/>
          <a:lstStyle/>
          <a:p>
            <a:pPr marL="457200" lvl="1" indent="0" algn="ctr">
              <a:buNone/>
            </a:pPr>
            <a:r>
              <a:rPr lang="en-US" sz="4800" b="0" i="0" u="none" strike="noStrike" dirty="0">
                <a:solidFill>
                  <a:srgbClr val="24292E"/>
                </a:solidFill>
                <a:effectLst/>
                <a:latin typeface="-apple-system"/>
                <a:hlinkClick r:id="rId2"/>
              </a:rPr>
              <a:t>Learn Git Branching</a:t>
            </a:r>
            <a:endParaRPr lang="en-US" sz="4800" b="0" i="0" dirty="0">
              <a:solidFill>
                <a:srgbClr val="24292E"/>
              </a:solidFill>
              <a:effectLst/>
              <a:latin typeface="-apple-system"/>
            </a:endParaRPr>
          </a:p>
          <a:p>
            <a:pPr marL="36900" indent="0">
              <a:buNone/>
            </a:pPr>
            <a:endParaRPr lang="en-US" dirty="0"/>
          </a:p>
        </p:txBody>
      </p:sp>
    </p:spTree>
    <p:extLst>
      <p:ext uri="{BB962C8B-B14F-4D97-AF65-F5344CB8AC3E}">
        <p14:creationId xmlns:p14="http://schemas.microsoft.com/office/powerpoint/2010/main" val="2897453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4" name="Picture 13" descr="One in a crowd">
            <a:extLst>
              <a:ext uri="{FF2B5EF4-FFF2-40B4-BE49-F238E27FC236}">
                <a16:creationId xmlns:a16="http://schemas.microsoft.com/office/drawing/2014/main" id="{F8D5C0E4-11B1-4F8D-B6E3-0A4A3FE93221}"/>
              </a:ext>
            </a:extLst>
          </p:cNvPr>
          <p:cNvPicPr>
            <a:picLocks noChangeAspect="1"/>
          </p:cNvPicPr>
          <p:nvPr/>
        </p:nvPicPr>
        <p:blipFill rotWithShape="1">
          <a:blip r:embed="rId3"/>
          <a:srcRect t="8058" r="-1" b="16923"/>
          <a:stretch/>
        </p:blipFill>
        <p:spPr>
          <a:xfrm>
            <a:off x="20" y="10"/>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BFF4B35-D0EE-254F-9BFD-707085F810E3}"/>
              </a:ext>
            </a:extLst>
          </p:cNvPr>
          <p:cNvSpPr>
            <a:spLocks noGrp="1"/>
          </p:cNvSpPr>
          <p:nvPr>
            <p:ph type="title"/>
          </p:nvPr>
        </p:nvSpPr>
        <p:spPr>
          <a:xfrm>
            <a:off x="618063" y="4545503"/>
            <a:ext cx="9265771" cy="622836"/>
          </a:xfrm>
        </p:spPr>
        <p:txBody>
          <a:bodyPr>
            <a:normAutofit/>
          </a:bodyPr>
          <a:lstStyle/>
          <a:p>
            <a:pPr algn="ctr"/>
            <a:r>
              <a:rPr lang="en-US" sz="3600" dirty="0"/>
              <a:t>Your Turn: 20 mins Game Time</a:t>
            </a:r>
          </a:p>
        </p:txBody>
      </p:sp>
      <p:sp>
        <p:nvSpPr>
          <p:cNvPr id="3" name="Content Placeholder 2">
            <a:extLst>
              <a:ext uri="{FF2B5EF4-FFF2-40B4-BE49-F238E27FC236}">
                <a16:creationId xmlns:a16="http://schemas.microsoft.com/office/drawing/2014/main" id="{5A37CDCB-DCC6-5640-B27F-A74EA95974D6}"/>
              </a:ext>
            </a:extLst>
          </p:cNvPr>
          <p:cNvSpPr>
            <a:spLocks noGrp="1"/>
          </p:cNvSpPr>
          <p:nvPr>
            <p:ph idx="1"/>
          </p:nvPr>
        </p:nvSpPr>
        <p:spPr>
          <a:xfrm>
            <a:off x="618063" y="4856921"/>
            <a:ext cx="9565028" cy="1249240"/>
          </a:xfrm>
        </p:spPr>
        <p:txBody>
          <a:bodyPr>
            <a:normAutofit/>
          </a:bodyPr>
          <a:lstStyle/>
          <a:p>
            <a:endParaRPr lang="en-US" sz="1800" b="1" dirty="0"/>
          </a:p>
          <a:p>
            <a:endParaRPr lang="en-US" sz="1800" dirty="0"/>
          </a:p>
        </p:txBody>
      </p:sp>
    </p:spTree>
    <p:extLst>
      <p:ext uri="{BB962C8B-B14F-4D97-AF65-F5344CB8AC3E}">
        <p14:creationId xmlns:p14="http://schemas.microsoft.com/office/powerpoint/2010/main" val="183978886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0041-3AEC-8642-AA1A-81ECB5CDAC45}"/>
              </a:ext>
            </a:extLst>
          </p:cNvPr>
          <p:cNvSpPr>
            <a:spLocks noGrp="1"/>
          </p:cNvSpPr>
          <p:nvPr>
            <p:ph type="title"/>
          </p:nvPr>
        </p:nvSpPr>
        <p:spPr/>
        <p:txBody>
          <a:bodyPr/>
          <a:lstStyle/>
          <a:p>
            <a:r>
              <a:rPr lang="en-US" dirty="0"/>
              <a:t>Game Play</a:t>
            </a:r>
          </a:p>
        </p:txBody>
      </p:sp>
      <p:sp>
        <p:nvSpPr>
          <p:cNvPr id="3" name="Content Placeholder 2">
            <a:extLst>
              <a:ext uri="{FF2B5EF4-FFF2-40B4-BE49-F238E27FC236}">
                <a16:creationId xmlns:a16="http://schemas.microsoft.com/office/drawing/2014/main" id="{426B3328-7B22-E840-8EE6-8011C17EC286}"/>
              </a:ext>
            </a:extLst>
          </p:cNvPr>
          <p:cNvSpPr>
            <a:spLocks noGrp="1"/>
          </p:cNvSpPr>
          <p:nvPr>
            <p:ph idx="1"/>
          </p:nvPr>
        </p:nvSpPr>
        <p:spPr/>
        <p:txBody>
          <a:bodyPr/>
          <a:lstStyle/>
          <a:p>
            <a:r>
              <a:rPr lang="en-US" sz="4000" dirty="0"/>
              <a:t>Open Sara-</a:t>
            </a:r>
            <a:r>
              <a:rPr lang="en-US" sz="4000" dirty="0" err="1"/>
              <a:t>GitHubGame</a:t>
            </a:r>
            <a:endParaRPr lang="en-US" sz="4000" dirty="0"/>
          </a:p>
          <a:p>
            <a:pPr lvl="1"/>
            <a:r>
              <a:rPr lang="en-US" sz="3800" dirty="0">
                <a:hlinkClick r:id="rId2"/>
              </a:rPr>
              <a:t>https://github.com/tnt-summer-academy/21-Sara-GitHubGame</a:t>
            </a:r>
            <a:endParaRPr lang="en-US" sz="3800" dirty="0"/>
          </a:p>
          <a:p>
            <a:pPr marL="36900" indent="0">
              <a:buNone/>
            </a:pPr>
            <a:r>
              <a:rPr lang="en-US" sz="4000" dirty="0"/>
              <a:t>Follow the instructions and Complete the Game.</a:t>
            </a:r>
          </a:p>
          <a:p>
            <a:endParaRPr lang="en-US" dirty="0"/>
          </a:p>
        </p:txBody>
      </p:sp>
    </p:spTree>
    <p:extLst>
      <p:ext uri="{BB962C8B-B14F-4D97-AF65-F5344CB8AC3E}">
        <p14:creationId xmlns:p14="http://schemas.microsoft.com/office/powerpoint/2010/main" val="3554700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0041-3AEC-8642-AA1A-81ECB5CDAC45}"/>
              </a:ext>
            </a:extLst>
          </p:cNvPr>
          <p:cNvSpPr>
            <a:spLocks noGrp="1"/>
          </p:cNvSpPr>
          <p:nvPr>
            <p:ph type="title"/>
          </p:nvPr>
        </p:nvSpPr>
        <p:spPr>
          <a:xfrm>
            <a:off x="913795" y="609600"/>
            <a:ext cx="10353762" cy="1257300"/>
          </a:xfrm>
        </p:spPr>
        <p:txBody>
          <a:bodyPr>
            <a:normAutofit/>
          </a:bodyPr>
          <a:lstStyle/>
          <a:p>
            <a:r>
              <a:rPr lang="en-US" dirty="0"/>
              <a:t>Poll for questions</a:t>
            </a:r>
          </a:p>
        </p:txBody>
      </p:sp>
      <p:graphicFrame>
        <p:nvGraphicFramePr>
          <p:cNvPr id="5" name="Content Placeholder 2">
            <a:extLst>
              <a:ext uri="{FF2B5EF4-FFF2-40B4-BE49-F238E27FC236}">
                <a16:creationId xmlns:a16="http://schemas.microsoft.com/office/drawing/2014/main" id="{724C1784-0607-4A64-B3F7-9638025B98A5}"/>
              </a:ext>
            </a:extLst>
          </p:cNvPr>
          <p:cNvGraphicFramePr>
            <a:graphicFrameLocks noGrp="1"/>
          </p:cNvGraphicFramePr>
          <p:nvPr>
            <p:ph idx="1"/>
            <p:extLst>
              <p:ext uri="{D42A27DB-BD31-4B8C-83A1-F6EECF244321}">
                <p14:modId xmlns:p14="http://schemas.microsoft.com/office/powerpoint/2010/main" val="344871378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378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3A181F2-D4FA-2E49-AE82-711B3EF55BD1}"/>
              </a:ext>
            </a:extLst>
          </p:cNvPr>
          <p:cNvSpPr>
            <a:spLocks noGrp="1"/>
          </p:cNvSpPr>
          <p:nvPr>
            <p:ph type="title"/>
          </p:nvPr>
        </p:nvSpPr>
        <p:spPr>
          <a:xfrm>
            <a:off x="913795" y="609599"/>
            <a:ext cx="5978072" cy="1481150"/>
          </a:xfrm>
        </p:spPr>
        <p:txBody>
          <a:bodyPr>
            <a:normAutofit/>
          </a:bodyPr>
          <a:lstStyle/>
          <a:p>
            <a:endParaRPr lang="en-US"/>
          </a:p>
        </p:txBody>
      </p:sp>
      <p:graphicFrame>
        <p:nvGraphicFramePr>
          <p:cNvPr id="19" name="Content Placeholder 4">
            <a:extLst>
              <a:ext uri="{FF2B5EF4-FFF2-40B4-BE49-F238E27FC236}">
                <a16:creationId xmlns:a16="http://schemas.microsoft.com/office/drawing/2014/main" id="{A2106C75-0D3E-4380-8CE9-2905D02C3795}"/>
              </a:ext>
            </a:extLst>
          </p:cNvPr>
          <p:cNvGraphicFramePr>
            <a:graphicFrameLocks noGrp="1"/>
          </p:cNvGraphicFramePr>
          <p:nvPr>
            <p:ph idx="1"/>
            <p:extLst>
              <p:ext uri="{D42A27DB-BD31-4B8C-83A1-F6EECF244321}">
                <p14:modId xmlns:p14="http://schemas.microsoft.com/office/powerpoint/2010/main" val="3540055380"/>
              </p:ext>
            </p:extLst>
          </p:nvPr>
        </p:nvGraphicFramePr>
        <p:xfrm>
          <a:off x="913795" y="2279176"/>
          <a:ext cx="5978072" cy="34156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C8509D06-354E-394F-BF22-146EB0A92156}"/>
              </a:ext>
            </a:extLst>
          </p:cNvPr>
          <p:cNvPicPr>
            <a:picLocks noChangeAspect="1"/>
          </p:cNvPicPr>
          <p:nvPr/>
        </p:nvPicPr>
        <p:blipFill>
          <a:blip r:embed="rId10"/>
          <a:stretch>
            <a:fillRect/>
          </a:stretch>
        </p:blipFill>
        <p:spPr>
          <a:xfrm>
            <a:off x="8032112" y="643467"/>
            <a:ext cx="3332910" cy="2624667"/>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64F816CE-4CB3-6941-87D6-A56AC70C7305}"/>
              </a:ext>
            </a:extLst>
          </p:cNvPr>
          <p:cNvPicPr>
            <a:picLocks noChangeAspect="1"/>
          </p:cNvPicPr>
          <p:nvPr/>
        </p:nvPicPr>
        <p:blipFill>
          <a:blip r:embed="rId11"/>
          <a:stretch>
            <a:fillRect/>
          </a:stretch>
        </p:blipFill>
        <p:spPr>
          <a:xfrm>
            <a:off x="7999753" y="3589863"/>
            <a:ext cx="3397628" cy="2624668"/>
          </a:xfrm>
          <a:prstGeom prst="rect">
            <a:avLst/>
          </a:prstGeom>
        </p:spPr>
      </p:pic>
      <p:sp>
        <p:nvSpPr>
          <p:cNvPr id="8" name="Rectangle 7">
            <a:extLst>
              <a:ext uri="{FF2B5EF4-FFF2-40B4-BE49-F238E27FC236}">
                <a16:creationId xmlns:a16="http://schemas.microsoft.com/office/drawing/2014/main" id="{BB2C0E8F-34A3-D140-98B5-201764D2D218}"/>
              </a:ext>
            </a:extLst>
          </p:cNvPr>
          <p:cNvSpPr/>
          <p:nvPr/>
        </p:nvSpPr>
        <p:spPr>
          <a:xfrm>
            <a:off x="8064471" y="5455403"/>
            <a:ext cx="1389495" cy="35646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6FEE19-4E18-8A4D-ADD0-34B9C3FFBAA0}"/>
              </a:ext>
            </a:extLst>
          </p:cNvPr>
          <p:cNvSpPr/>
          <p:nvPr/>
        </p:nvSpPr>
        <p:spPr>
          <a:xfrm>
            <a:off x="8188458" y="2090749"/>
            <a:ext cx="1730458" cy="37348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183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4" name="Picture 13" descr="One in a crowd">
            <a:extLst>
              <a:ext uri="{FF2B5EF4-FFF2-40B4-BE49-F238E27FC236}">
                <a16:creationId xmlns:a16="http://schemas.microsoft.com/office/drawing/2014/main" id="{F8D5C0E4-11B1-4F8D-B6E3-0A4A3FE93221}"/>
              </a:ext>
            </a:extLst>
          </p:cNvPr>
          <p:cNvPicPr>
            <a:picLocks noChangeAspect="1"/>
          </p:cNvPicPr>
          <p:nvPr/>
        </p:nvPicPr>
        <p:blipFill rotWithShape="1">
          <a:blip r:embed="rId3"/>
          <a:srcRect t="8058" r="-1" b="16923"/>
          <a:stretch/>
        </p:blipFill>
        <p:spPr>
          <a:xfrm>
            <a:off x="20" y="10"/>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BFF4B35-D0EE-254F-9BFD-707085F810E3}"/>
              </a:ext>
            </a:extLst>
          </p:cNvPr>
          <p:cNvSpPr>
            <a:spLocks noGrp="1"/>
          </p:cNvSpPr>
          <p:nvPr>
            <p:ph type="title"/>
          </p:nvPr>
        </p:nvSpPr>
        <p:spPr>
          <a:xfrm>
            <a:off x="618063" y="4545503"/>
            <a:ext cx="9265771" cy="622836"/>
          </a:xfrm>
        </p:spPr>
        <p:txBody>
          <a:bodyPr>
            <a:normAutofit/>
          </a:bodyPr>
          <a:lstStyle/>
          <a:p>
            <a:pPr algn="ctr"/>
            <a:r>
              <a:rPr lang="en-US" sz="3600" dirty="0"/>
              <a:t>Your Turn: Small Group Stretch Activity</a:t>
            </a:r>
          </a:p>
        </p:txBody>
      </p:sp>
      <p:sp>
        <p:nvSpPr>
          <p:cNvPr id="3" name="Content Placeholder 2">
            <a:extLst>
              <a:ext uri="{FF2B5EF4-FFF2-40B4-BE49-F238E27FC236}">
                <a16:creationId xmlns:a16="http://schemas.microsoft.com/office/drawing/2014/main" id="{5A37CDCB-DCC6-5640-B27F-A74EA95974D6}"/>
              </a:ext>
            </a:extLst>
          </p:cNvPr>
          <p:cNvSpPr>
            <a:spLocks noGrp="1"/>
          </p:cNvSpPr>
          <p:nvPr>
            <p:ph idx="1"/>
          </p:nvPr>
        </p:nvSpPr>
        <p:spPr>
          <a:xfrm>
            <a:off x="618063" y="4856921"/>
            <a:ext cx="9565028" cy="1249240"/>
          </a:xfrm>
        </p:spPr>
        <p:txBody>
          <a:bodyPr>
            <a:normAutofit/>
          </a:bodyPr>
          <a:lstStyle/>
          <a:p>
            <a:pPr marL="0" indent="0">
              <a:buNone/>
            </a:pPr>
            <a:endParaRPr lang="en-US" sz="1800" b="1" dirty="0"/>
          </a:p>
          <a:p>
            <a:endParaRPr lang="en-US" sz="1800" dirty="0"/>
          </a:p>
        </p:txBody>
      </p:sp>
    </p:spTree>
    <p:extLst>
      <p:ext uri="{BB962C8B-B14F-4D97-AF65-F5344CB8AC3E}">
        <p14:creationId xmlns:p14="http://schemas.microsoft.com/office/powerpoint/2010/main" val="3078301320"/>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0041-3AEC-8642-AA1A-81ECB5CDAC45}"/>
              </a:ext>
            </a:extLst>
          </p:cNvPr>
          <p:cNvSpPr>
            <a:spLocks noGrp="1"/>
          </p:cNvSpPr>
          <p:nvPr>
            <p:ph type="title"/>
          </p:nvPr>
        </p:nvSpPr>
        <p:spPr/>
        <p:txBody>
          <a:bodyPr/>
          <a:lstStyle/>
          <a:p>
            <a:r>
              <a:rPr lang="en-US" dirty="0"/>
              <a:t>In Your Small Group</a:t>
            </a:r>
          </a:p>
        </p:txBody>
      </p:sp>
      <p:sp>
        <p:nvSpPr>
          <p:cNvPr id="3" name="Content Placeholder 2">
            <a:extLst>
              <a:ext uri="{FF2B5EF4-FFF2-40B4-BE49-F238E27FC236}">
                <a16:creationId xmlns:a16="http://schemas.microsoft.com/office/drawing/2014/main" id="{426B3328-7B22-E840-8EE6-8011C17EC286}"/>
              </a:ext>
            </a:extLst>
          </p:cNvPr>
          <p:cNvSpPr>
            <a:spLocks noGrp="1"/>
          </p:cNvSpPr>
          <p:nvPr>
            <p:ph idx="1"/>
          </p:nvPr>
        </p:nvSpPr>
        <p:spPr/>
        <p:txBody>
          <a:bodyPr/>
          <a:lstStyle/>
          <a:p>
            <a:r>
              <a:rPr lang="en-US" sz="3600" dirty="0"/>
              <a:t>Start a Cheat-sheet from all the commands you learned about git and GitHub so far</a:t>
            </a:r>
          </a:p>
          <a:p>
            <a:r>
              <a:rPr lang="en-US" sz="3600" dirty="0"/>
              <a:t>Share your cheat-sheet in General Channel for everyone to check/compare and fill the missing gaps</a:t>
            </a:r>
          </a:p>
          <a:p>
            <a:endParaRPr lang="en-US" dirty="0"/>
          </a:p>
        </p:txBody>
      </p:sp>
    </p:spTree>
    <p:extLst>
      <p:ext uri="{BB962C8B-B14F-4D97-AF65-F5344CB8AC3E}">
        <p14:creationId xmlns:p14="http://schemas.microsoft.com/office/powerpoint/2010/main" val="3522543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9EC1-4CD2-B44D-A3DC-04F75DDA40DB}"/>
              </a:ext>
            </a:extLst>
          </p:cNvPr>
          <p:cNvSpPr>
            <a:spLocks noGrp="1"/>
          </p:cNvSpPr>
          <p:nvPr>
            <p:ph type="title"/>
          </p:nvPr>
        </p:nvSpPr>
        <p:spPr/>
        <p:txBody>
          <a:bodyPr/>
          <a:lstStyle/>
          <a:p>
            <a:r>
              <a:rPr lang="en-US" dirty="0"/>
              <a:t>Add Data To The Database</a:t>
            </a:r>
          </a:p>
        </p:txBody>
      </p:sp>
      <p:sp>
        <p:nvSpPr>
          <p:cNvPr id="4" name="AutoShape 2" descr="image-20210712213407895">
            <a:extLst>
              <a:ext uri="{FF2B5EF4-FFF2-40B4-BE49-F238E27FC236}">
                <a16:creationId xmlns:a16="http://schemas.microsoft.com/office/drawing/2014/main" id="{ADF22BA8-C64B-B545-879A-FB6C177876DB}"/>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Next, you'll need to create a new database by clicking on the 'Create Database' button in the above picture</a:t>
            </a:r>
          </a:p>
          <a:p>
            <a:endParaRPr lang="en-US" dirty="0"/>
          </a:p>
        </p:txBody>
      </p:sp>
      <p:pic>
        <p:nvPicPr>
          <p:cNvPr id="6" name="Picture 5">
            <a:extLst>
              <a:ext uri="{FF2B5EF4-FFF2-40B4-BE49-F238E27FC236}">
                <a16:creationId xmlns:a16="http://schemas.microsoft.com/office/drawing/2014/main" id="{8239865F-6E5C-294B-901C-D12471BCF62F}"/>
              </a:ext>
            </a:extLst>
          </p:cNvPr>
          <p:cNvPicPr>
            <a:picLocks noChangeAspect="1"/>
          </p:cNvPicPr>
          <p:nvPr/>
        </p:nvPicPr>
        <p:blipFill>
          <a:blip r:embed="rId2"/>
          <a:stretch>
            <a:fillRect/>
          </a:stretch>
        </p:blipFill>
        <p:spPr>
          <a:xfrm>
            <a:off x="2944032" y="2924176"/>
            <a:ext cx="5676900" cy="3111500"/>
          </a:xfrm>
          <a:prstGeom prst="rect">
            <a:avLst/>
          </a:prstGeom>
        </p:spPr>
      </p:pic>
    </p:spTree>
    <p:extLst>
      <p:ext uri="{BB962C8B-B14F-4D97-AF65-F5344CB8AC3E}">
        <p14:creationId xmlns:p14="http://schemas.microsoft.com/office/powerpoint/2010/main" val="697464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89BB-36E0-B945-A96D-396BE7F27D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B60BA6-A0B5-2449-819A-CAE34F4181A5}"/>
              </a:ext>
            </a:extLst>
          </p:cNvPr>
          <p:cNvSpPr>
            <a:spLocks noGrp="1"/>
          </p:cNvSpPr>
          <p:nvPr>
            <p:ph idx="1"/>
          </p:nvPr>
        </p:nvSpPr>
        <p:spPr/>
        <p:txBody>
          <a:bodyPr/>
          <a:lstStyle/>
          <a:p>
            <a:r>
              <a:rPr lang="en-US" dirty="0"/>
              <a:t>The web page will then ask you where you'd like to physically locate the database. The general rule is "close to where my users/customers are" because it's quicker to access stuff that's closer by, even on the Internet. The closest choice for me is "United States" so let's go with that, then click 'Next’:</a:t>
            </a:r>
          </a:p>
          <a:p>
            <a:endParaRPr lang="en-US" dirty="0"/>
          </a:p>
          <a:p>
            <a:endParaRPr lang="en-US" dirty="0"/>
          </a:p>
        </p:txBody>
      </p:sp>
      <p:pic>
        <p:nvPicPr>
          <p:cNvPr id="5" name="Picture 4">
            <a:extLst>
              <a:ext uri="{FF2B5EF4-FFF2-40B4-BE49-F238E27FC236}">
                <a16:creationId xmlns:a16="http://schemas.microsoft.com/office/drawing/2014/main" id="{1248F9A1-F69E-FA4F-ADB5-40376AA98E48}"/>
              </a:ext>
            </a:extLst>
          </p:cNvPr>
          <p:cNvPicPr>
            <a:picLocks noChangeAspect="1"/>
          </p:cNvPicPr>
          <p:nvPr/>
        </p:nvPicPr>
        <p:blipFill>
          <a:blip r:embed="rId3"/>
          <a:stretch>
            <a:fillRect/>
          </a:stretch>
        </p:blipFill>
        <p:spPr>
          <a:xfrm>
            <a:off x="624957" y="3556000"/>
            <a:ext cx="5321300" cy="2451100"/>
          </a:xfrm>
          <a:prstGeom prst="rect">
            <a:avLst/>
          </a:prstGeom>
        </p:spPr>
      </p:pic>
      <p:pic>
        <p:nvPicPr>
          <p:cNvPr id="7" name="Picture 6">
            <a:extLst>
              <a:ext uri="{FF2B5EF4-FFF2-40B4-BE49-F238E27FC236}">
                <a16:creationId xmlns:a16="http://schemas.microsoft.com/office/drawing/2014/main" id="{0B8B60D3-11BE-0348-810B-925883BB80DE}"/>
              </a:ext>
            </a:extLst>
          </p:cNvPr>
          <p:cNvPicPr>
            <a:picLocks noChangeAspect="1"/>
          </p:cNvPicPr>
          <p:nvPr/>
        </p:nvPicPr>
        <p:blipFill>
          <a:blip r:embed="rId4"/>
          <a:stretch>
            <a:fillRect/>
          </a:stretch>
        </p:blipFill>
        <p:spPr>
          <a:xfrm>
            <a:off x="6473018" y="3162300"/>
            <a:ext cx="5321300" cy="3238500"/>
          </a:xfrm>
          <a:prstGeom prst="rect">
            <a:avLst/>
          </a:prstGeom>
        </p:spPr>
      </p:pic>
      <p:sp>
        <p:nvSpPr>
          <p:cNvPr id="8" name="Rectangle 7">
            <a:extLst>
              <a:ext uri="{FF2B5EF4-FFF2-40B4-BE49-F238E27FC236}">
                <a16:creationId xmlns:a16="http://schemas.microsoft.com/office/drawing/2014/main" id="{A3359A30-3B0F-0F47-91DE-F7C1E2E877CD}"/>
              </a:ext>
            </a:extLst>
          </p:cNvPr>
          <p:cNvSpPr/>
          <p:nvPr/>
        </p:nvSpPr>
        <p:spPr>
          <a:xfrm>
            <a:off x="795765" y="4781550"/>
            <a:ext cx="2598363" cy="36388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EB5710-8FD5-6745-99DB-E75CD2F37A3E}"/>
              </a:ext>
            </a:extLst>
          </p:cNvPr>
          <p:cNvSpPr/>
          <p:nvPr/>
        </p:nvSpPr>
        <p:spPr>
          <a:xfrm>
            <a:off x="6620545" y="4955352"/>
            <a:ext cx="1764037" cy="85014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240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52B40-FA7C-1F4F-AE85-B7B0D7C1D93B}"/>
              </a:ext>
            </a:extLst>
          </p:cNvPr>
          <p:cNvSpPr>
            <a:spLocks noGrp="1"/>
          </p:cNvSpPr>
          <p:nvPr>
            <p:ph type="title"/>
          </p:nvPr>
        </p:nvSpPr>
        <p:spPr>
          <a:xfrm>
            <a:off x="913795" y="965196"/>
            <a:ext cx="3153952" cy="1329769"/>
          </a:xfrm>
        </p:spPr>
        <p:txBody>
          <a:bodyPr>
            <a:normAutofit/>
          </a:bodyPr>
          <a:lstStyle/>
          <a:p>
            <a:pPr algn="l"/>
            <a:endParaRPr lang="en-US" sz="2800"/>
          </a:p>
        </p:txBody>
      </p:sp>
      <p:sp>
        <p:nvSpPr>
          <p:cNvPr id="3" name="Content Placeholder 2">
            <a:extLst>
              <a:ext uri="{FF2B5EF4-FFF2-40B4-BE49-F238E27FC236}">
                <a16:creationId xmlns:a16="http://schemas.microsoft.com/office/drawing/2014/main" id="{89D7675D-0BE2-B445-AA9D-96414127E2B5}"/>
              </a:ext>
            </a:extLst>
          </p:cNvPr>
          <p:cNvSpPr>
            <a:spLocks noGrp="1"/>
          </p:cNvSpPr>
          <p:nvPr>
            <p:ph idx="1"/>
          </p:nvPr>
        </p:nvSpPr>
        <p:spPr>
          <a:xfrm>
            <a:off x="913796" y="2450353"/>
            <a:ext cx="3153952" cy="3340847"/>
          </a:xfrm>
        </p:spPr>
        <p:txBody>
          <a:bodyPr>
            <a:normAutofit/>
          </a:bodyPr>
          <a:lstStyle/>
          <a:p>
            <a:r>
              <a:rPr lang="en-US" sz="1800"/>
              <a:t>Your database will start out empty, if you move the mouse over an element, you'll be given the option to add sub-items or to remove the item</a:t>
            </a:r>
          </a:p>
          <a:p>
            <a:endParaRPr lang="en-US" sz="1800"/>
          </a:p>
        </p:txBody>
      </p:sp>
      <p:sp>
        <p:nvSpPr>
          <p:cNvPr id="16" name="Rectangle 15">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F828F63-7C08-C54B-85DC-52F5969A8818}"/>
              </a:ext>
            </a:extLst>
          </p:cNvPr>
          <p:cNvPicPr>
            <a:picLocks noChangeAspect="1"/>
          </p:cNvPicPr>
          <p:nvPr/>
        </p:nvPicPr>
        <p:blipFill>
          <a:blip r:embed="rId4"/>
          <a:stretch>
            <a:fillRect/>
          </a:stretch>
        </p:blipFill>
        <p:spPr>
          <a:xfrm>
            <a:off x="5120640" y="1802147"/>
            <a:ext cx="5676236" cy="3107739"/>
          </a:xfrm>
          <a:prstGeom prst="rect">
            <a:avLst/>
          </a:prstGeom>
        </p:spPr>
      </p:pic>
    </p:spTree>
    <p:extLst>
      <p:ext uri="{BB962C8B-B14F-4D97-AF65-F5344CB8AC3E}">
        <p14:creationId xmlns:p14="http://schemas.microsoft.com/office/powerpoint/2010/main" val="3106327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48811-6DE3-E94A-A28F-E123A00706A1}"/>
              </a:ext>
            </a:extLst>
          </p:cNvPr>
          <p:cNvSpPr>
            <a:spLocks noGrp="1"/>
          </p:cNvSpPr>
          <p:nvPr>
            <p:ph type="title"/>
          </p:nvPr>
        </p:nvSpPr>
        <p:spPr>
          <a:xfrm>
            <a:off x="913795" y="609599"/>
            <a:ext cx="5978072" cy="1481150"/>
          </a:xfrm>
        </p:spPr>
        <p:txBody>
          <a:bodyPr>
            <a:normAutofit/>
          </a:bodyPr>
          <a:lstStyle/>
          <a:p>
            <a:r>
              <a:rPr lang="en-US" dirty="0"/>
              <a:t>Firebase is a Document Base DB. It uses JSON</a:t>
            </a:r>
          </a:p>
        </p:txBody>
      </p:sp>
      <p:sp>
        <p:nvSpPr>
          <p:cNvPr id="3" name="Content Placeholder 2">
            <a:extLst>
              <a:ext uri="{FF2B5EF4-FFF2-40B4-BE49-F238E27FC236}">
                <a16:creationId xmlns:a16="http://schemas.microsoft.com/office/drawing/2014/main" id="{80314890-36E4-A24B-A886-1D951BF240DD}"/>
              </a:ext>
            </a:extLst>
          </p:cNvPr>
          <p:cNvSpPr>
            <a:spLocks noGrp="1"/>
          </p:cNvSpPr>
          <p:nvPr>
            <p:ph idx="1"/>
          </p:nvPr>
        </p:nvSpPr>
        <p:spPr>
          <a:xfrm>
            <a:off x="913795" y="2279176"/>
            <a:ext cx="5978072" cy="3415672"/>
          </a:xfrm>
        </p:spPr>
        <p:txBody>
          <a:bodyPr anchor="ctr">
            <a:normAutofit/>
          </a:bodyPr>
          <a:lstStyle/>
          <a:p>
            <a:pPr marL="36900" indent="0">
              <a:buNone/>
            </a:pPr>
            <a:r>
              <a:rPr lang="en-US" dirty="0"/>
              <a:t>JSON file are very similar to object literals in JavaScript (and therefore similar-</a:t>
            </a:r>
            <a:r>
              <a:rPr lang="en-US" dirty="0" err="1"/>
              <a:t>ish</a:t>
            </a:r>
            <a:r>
              <a:rPr lang="en-US" dirty="0"/>
              <a:t> to object literals in JavaScript) but there are differences. For example, and object literal in JS does not need to put quotes around the field names...</a:t>
            </a:r>
          </a:p>
          <a:p>
            <a:pPr marL="36900" indent="0">
              <a:buNone/>
            </a:pPr>
            <a:endParaRPr lang="en-US" dirty="0"/>
          </a:p>
          <a:p>
            <a:pPr marL="36900" indent="0">
              <a:buNone/>
            </a:pPr>
            <a:r>
              <a:rPr lang="en-US" dirty="0"/>
              <a:t>...but JSON files do need the quotes::</a:t>
            </a:r>
          </a:p>
        </p:txBody>
      </p:sp>
      <p:pic>
        <p:nvPicPr>
          <p:cNvPr id="14" name="Picture 1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9444A709-4D89-9643-B81A-47727B9B7227}"/>
              </a:ext>
            </a:extLst>
          </p:cNvPr>
          <p:cNvPicPr>
            <a:picLocks noChangeAspect="1"/>
          </p:cNvPicPr>
          <p:nvPr/>
        </p:nvPicPr>
        <p:blipFill>
          <a:blip r:embed="rId5"/>
          <a:stretch>
            <a:fillRect/>
          </a:stretch>
        </p:blipFill>
        <p:spPr>
          <a:xfrm>
            <a:off x="7848600" y="1044094"/>
            <a:ext cx="3699934" cy="1823412"/>
          </a:xfrm>
          <a:prstGeom prst="rect">
            <a:avLst/>
          </a:prstGeom>
        </p:spPr>
      </p:pic>
      <p:pic>
        <p:nvPicPr>
          <p:cNvPr id="7" name="Picture 6" descr="A picture containing company name&#10;&#10;Description automatically generated">
            <a:extLst>
              <a:ext uri="{FF2B5EF4-FFF2-40B4-BE49-F238E27FC236}">
                <a16:creationId xmlns:a16="http://schemas.microsoft.com/office/drawing/2014/main" id="{4D2B43AD-93BC-7543-A16D-5153E55417C5}"/>
              </a:ext>
            </a:extLst>
          </p:cNvPr>
          <p:cNvPicPr>
            <a:picLocks noChangeAspect="1"/>
          </p:cNvPicPr>
          <p:nvPr/>
        </p:nvPicPr>
        <p:blipFill>
          <a:blip r:embed="rId6"/>
          <a:stretch>
            <a:fillRect/>
          </a:stretch>
        </p:blipFill>
        <p:spPr>
          <a:xfrm>
            <a:off x="7814400" y="4396352"/>
            <a:ext cx="3699934" cy="1641099"/>
          </a:xfrm>
          <a:prstGeom prst="rect">
            <a:avLst/>
          </a:prstGeom>
        </p:spPr>
      </p:pic>
      <p:sp>
        <p:nvSpPr>
          <p:cNvPr id="8" name="TextBox 7">
            <a:extLst>
              <a:ext uri="{FF2B5EF4-FFF2-40B4-BE49-F238E27FC236}">
                <a16:creationId xmlns:a16="http://schemas.microsoft.com/office/drawing/2014/main" id="{27B63DF6-12FE-C24D-BF6D-36ACA10A511B}"/>
              </a:ext>
            </a:extLst>
          </p:cNvPr>
          <p:cNvSpPr txBox="1"/>
          <p:nvPr/>
        </p:nvSpPr>
        <p:spPr>
          <a:xfrm>
            <a:off x="8927023" y="6263059"/>
            <a:ext cx="1228221" cy="369332"/>
          </a:xfrm>
          <a:prstGeom prst="rect">
            <a:avLst/>
          </a:prstGeom>
          <a:noFill/>
        </p:spPr>
        <p:txBody>
          <a:bodyPr wrap="none" rtlCol="0">
            <a:spAutoFit/>
          </a:bodyPr>
          <a:lstStyle/>
          <a:p>
            <a:r>
              <a:rPr lang="en-US" dirty="0"/>
              <a:t>JSON Data</a:t>
            </a:r>
          </a:p>
        </p:txBody>
      </p:sp>
      <p:sp>
        <p:nvSpPr>
          <p:cNvPr id="9" name="TextBox 8">
            <a:extLst>
              <a:ext uri="{FF2B5EF4-FFF2-40B4-BE49-F238E27FC236}">
                <a16:creationId xmlns:a16="http://schemas.microsoft.com/office/drawing/2014/main" id="{304EE959-FA97-924D-8D79-2DC276DD059F}"/>
              </a:ext>
            </a:extLst>
          </p:cNvPr>
          <p:cNvSpPr txBox="1"/>
          <p:nvPr/>
        </p:nvSpPr>
        <p:spPr>
          <a:xfrm>
            <a:off x="8584384" y="3093114"/>
            <a:ext cx="2608278" cy="369332"/>
          </a:xfrm>
          <a:prstGeom prst="rect">
            <a:avLst/>
          </a:prstGeom>
          <a:noFill/>
        </p:spPr>
        <p:txBody>
          <a:bodyPr wrap="none" rtlCol="0">
            <a:spAutoFit/>
          </a:bodyPr>
          <a:lstStyle/>
          <a:p>
            <a:r>
              <a:rPr lang="en-US" dirty="0"/>
              <a:t>Object literal in JavaScript</a:t>
            </a:r>
          </a:p>
        </p:txBody>
      </p:sp>
    </p:spTree>
    <p:extLst>
      <p:ext uri="{BB962C8B-B14F-4D97-AF65-F5344CB8AC3E}">
        <p14:creationId xmlns:p14="http://schemas.microsoft.com/office/powerpoint/2010/main" val="411467856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VTI">
  <a:themeElements>
    <a:clrScheme name="AnalogousFromLightSeed_2SEEDS">
      <a:dk1>
        <a:srgbClr val="000000"/>
      </a:dk1>
      <a:lt1>
        <a:srgbClr val="FFFFFF"/>
      </a:lt1>
      <a:dk2>
        <a:srgbClr val="242C41"/>
      </a:dk2>
      <a:lt2>
        <a:srgbClr val="E8E6E2"/>
      </a:lt2>
      <a:accent1>
        <a:srgbClr val="7F94BA"/>
      </a:accent1>
      <a:accent2>
        <a:srgbClr val="7AA9B7"/>
      </a:accent2>
      <a:accent3>
        <a:srgbClr val="9996C6"/>
      </a:accent3>
      <a:accent4>
        <a:srgbClr val="BA8B7F"/>
      </a:accent4>
      <a:accent5>
        <a:srgbClr val="B6A17D"/>
      </a:accent5>
      <a:accent6>
        <a:srgbClr val="A5A772"/>
      </a:accent6>
      <a:hlink>
        <a:srgbClr val="95805A"/>
      </a:hlink>
      <a:folHlink>
        <a:srgbClr val="7F7F7F"/>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3989</TotalTime>
  <Words>3835</Words>
  <Application>Microsoft Macintosh PowerPoint</Application>
  <PresentationFormat>Widescreen</PresentationFormat>
  <Paragraphs>262</Paragraphs>
  <Slides>51</Slides>
  <Notes>30</Notes>
  <HiddenSlides>15</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-apple-system</vt:lpstr>
      <vt:lpstr>Arial</vt:lpstr>
      <vt:lpstr>Calibri</vt:lpstr>
      <vt:lpstr>Calibri Light</vt:lpstr>
      <vt:lpstr>Gill Sans MT</vt:lpstr>
      <vt:lpstr>Roboto</vt:lpstr>
      <vt:lpstr>Wingdings 2</vt:lpstr>
      <vt:lpstr>Office Theme</vt:lpstr>
      <vt:lpstr>SlateVTI</vt:lpstr>
      <vt:lpstr>WEEK 4- Lesson 2</vt:lpstr>
      <vt:lpstr>Today’s Objectives</vt:lpstr>
      <vt:lpstr>Resources</vt:lpstr>
      <vt:lpstr>Set up a Firebase project</vt:lpstr>
      <vt:lpstr>PowerPoint Presentation</vt:lpstr>
      <vt:lpstr>Add Data To The Database</vt:lpstr>
      <vt:lpstr>PowerPoint Presentation</vt:lpstr>
      <vt:lpstr>PowerPoint Presentation</vt:lpstr>
      <vt:lpstr>Firebase is a Document Base DB. It uses JSON</vt:lpstr>
      <vt:lpstr>How do we access the database from code?</vt:lpstr>
      <vt:lpstr>PowerPoint Presentation</vt:lpstr>
      <vt:lpstr>Setting up your React app</vt:lpstr>
      <vt:lpstr>Your Turn</vt:lpstr>
      <vt:lpstr>Activity 1</vt:lpstr>
      <vt:lpstr>Break Time</vt:lpstr>
      <vt:lpstr>Setting up your React app</vt:lpstr>
      <vt:lpstr>Overview of our approach to using Firebase</vt:lpstr>
      <vt:lpstr>PowerPoint Presentation</vt:lpstr>
      <vt:lpstr>Demo  </vt:lpstr>
      <vt:lpstr>CRUD: Create</vt:lpstr>
      <vt:lpstr>Useful for</vt:lpstr>
      <vt:lpstr>PowerPoint Presentation</vt:lpstr>
      <vt:lpstr>Adding another user (instead of always overwriting user #1)</vt:lpstr>
      <vt:lpstr>CRUD: Read</vt:lpstr>
      <vt:lpstr>Useful for</vt:lpstr>
      <vt:lpstr>PowerPoint Presentation</vt:lpstr>
      <vt:lpstr>PowerPoint Presentation</vt:lpstr>
      <vt:lpstr>Read A List</vt:lpstr>
      <vt:lpstr>PowerPoint Presentation</vt:lpstr>
      <vt:lpstr>CRUD: Update</vt:lpstr>
      <vt:lpstr>Useful for</vt:lpstr>
      <vt:lpstr>Useful for</vt:lpstr>
      <vt:lpstr>CRUD: Delete</vt:lpstr>
      <vt:lpstr>Useful for</vt:lpstr>
      <vt:lpstr>Delete</vt:lpstr>
      <vt:lpstr>Small Group Work Time</vt:lpstr>
      <vt:lpstr>Work on YourShare Project</vt:lpstr>
      <vt:lpstr>Create Branches</vt:lpstr>
      <vt:lpstr>Push Branch to remote repository &amp; Pull from Remote to Local </vt:lpstr>
      <vt:lpstr>$ git pull --rebase origin &lt;Branch-Name&gt; </vt:lpstr>
      <vt:lpstr>GitHub Workflow</vt:lpstr>
      <vt:lpstr>Demo 2 Pull Request and Git Conflict</vt:lpstr>
      <vt:lpstr>PowerPoint Presentation</vt:lpstr>
      <vt:lpstr>Git Conflict</vt:lpstr>
      <vt:lpstr>Demo 3 Push and Pull From Remote</vt:lpstr>
      <vt:lpstr>Play with this Interactive online tutorial for practicing Git branching </vt:lpstr>
      <vt:lpstr>Your Turn: 20 mins Game Time</vt:lpstr>
      <vt:lpstr>Game Play</vt:lpstr>
      <vt:lpstr>Poll for questions</vt:lpstr>
      <vt:lpstr>Your Turn: Small Group Stretch Activity</vt:lpstr>
      <vt:lpstr>In Your Small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 1.3]- React Intro</dc:title>
  <dc:creator>Sara Farag (Cyborg Mobile LLC)</dc:creator>
  <cp:lastModifiedBy>Sara Farag (Cyborg Mobile LLC)</cp:lastModifiedBy>
  <cp:revision>42</cp:revision>
  <cp:lastPrinted>2021-07-08T03:56:01Z</cp:lastPrinted>
  <dcterms:created xsi:type="dcterms:W3CDTF">2020-06-30T21:09:04Z</dcterms:created>
  <dcterms:modified xsi:type="dcterms:W3CDTF">2021-07-21T15:58:01Z</dcterms:modified>
</cp:coreProperties>
</file>